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5"/>
    <p:restoredTop autoAdjust="0" sz="94713"/>
  </p:normalViewPr>
  <p:slideViewPr>
    <p:cSldViewPr snapToGrid="0" snapToObjects="1">
      <p:cViewPr varScale="1">
        <p:scale>
          <a:sx d="100" n="144"/>
          <a:sy d="100" n="144"/>
        </p:scale>
        <p:origin x="7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presProps" Target="presProps.xml" /><Relationship Id="rId28" Type="http://schemas.microsoft.com/office/2015/10/relationships/revisionInfo" Target="revisionInfo.xml" /><Relationship Id="rId1" Type="http://schemas.openxmlformats.org/officeDocument/2006/relationships/slideMaster" Target="slideMasters/slideMaster1.xml" /><Relationship Id="rId27" Type="http://schemas.openxmlformats.org/officeDocument/2006/relationships/tableStyles" Target="tableStyles.xml" /><Relationship Id="rId26" Type="http://schemas.openxmlformats.org/officeDocument/2006/relationships/theme" Target="theme/theme1.xml" /><Relationship Id="rId25"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12/21/23</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jpg" /></Relationships>
</file>

<file path=ppt/slides/_rels/slide1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jpg" /></Relationships>
</file>

<file path=ppt/slides/_rels/slide1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jpg" /></Relationships>
</file>

<file path=ppt/slides/_rels/slide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Classifying stars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Dr Rosaria Lena</a:t>
            </a:r>
          </a:p>
        </p:txBody>
      </p:sp>
      <p:sp>
        <p:nvSpPr>
          <p:cNvPr id="4" name="Date Placeholder 3"/>
          <p:cNvSpPr>
            <a:spLocks noGrp="1"/>
          </p:cNvSpPr>
          <p:nvPr>
            <p:ph idx="10" sz="half" type="dt"/>
          </p:nvPr>
        </p:nvSpPr>
        <p:spPr/>
        <p:txBody>
          <a:bodyPr/>
          <a:lstStyle/>
          <a:p>
            <a:pPr lvl="0" indent="0" marL="0">
              <a:buNone/>
            </a:pPr>
            <a:r>
              <a:rPr/>
              <a:t>12/21/23</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Main Sequence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The main sequence is the most populated part of the HR diagram (80-90% of stars). We can deduce that stars spend most of their lives on the main sequence.</a:t>
                </a:r>
              </a:p>
              <a:p>
                <a:pPr lvl="0"/>
                <a:r>
                  <a:rPr/>
                  <a:t>The main sequence has most variation from top-left to botton-right, along a line of roughly constant radius. (This is not exact as the is a range of stellar radii)</a:t>
                </a:r>
              </a:p>
              <a:p>
                <a:pPr lvl="0"/>
                <a:r>
                  <a:rPr/>
                  <a:t>The top-left blue stars are hotter and more luminous, and therefore require more power</a:t>
                </a:r>
              </a:p>
              <a:p>
                <a:pPr lvl="0"/>
                <a:r>
                  <a:rPr/>
                  <a:t>The bottom-right red stars are much dimmer and cooler</a:t>
                </a:r>
              </a:p>
              <a:p>
                <a:pPr lvl="0"/>
                <a:r>
                  <a:rPr/>
                  <a:t>Hot blue stars are using up their fuel much more quickly</a:t>
                </a:r>
              </a:p>
              <a:p>
                <a:pPr lvl="0"/>
                <a:r>
                  <a:rPr/>
                  <a:t>We will see later the implications for their evolution</a:t>
                </a:r>
              </a:p>
              <a:p>
                <a:pPr lvl="0" indent="0" marL="0">
                  <a:spcBef>
                    <a:spcPts val="3000"/>
                  </a:spcBef>
                  <a:buNone/>
                </a:pPr>
                <a:r>
                  <a:rPr b="1"/>
                  <a:t>The main sequence: limits</a:t>
                </a:r>
              </a:p>
              <a:p>
                <a:pPr lvl="0" indent="0" marL="0">
                  <a:buNone/>
                </a:pPr>
                <a:r>
                  <a:rPr/>
                  <a:t>There are two cut-offs to the main sequence: - At the top: extremely luminous stars blow off material from their surface through </a:t>
                </a:r>
                <a:r>
                  <a:rPr i="1"/>
                  <a:t>radiation pressure</a:t>
                </a:r>
                <a:r>
                  <a:rPr/>
                  <a:t>, naturally limiting their mass - At the bottom: very cool red stars are not hot enough to begin nuclear reactions: the temperature in their core is too low</a:t>
                </a:r>
              </a:p>
              <a:p>
                <a:pPr lvl="0" indent="0" marL="0">
                  <a:buNone/>
                </a:pPr>
                <a:r>
                  <a:rPr/>
                  <a:t>We can suppose that luminous blue stars have high mass and dim red stars low mass, and that this is the main determining factor of where a star appears on the main sequence. (We will check this theoretically later)</a:t>
                </a:r>
              </a:p>
              <a:p>
                <a:pPr lvl="0" indent="0" marL="0">
                  <a:spcBef>
                    <a:spcPts val="3000"/>
                  </a:spcBef>
                  <a:buNone/>
                </a:pPr>
                <a:r>
                  <a:rPr b="1"/>
                  <a:t>The main sequence: mass and luminosity</a:t>
                </a:r>
              </a:p>
              <a:p>
                <a:pPr lvl="0"/>
                <a:r>
                  <a:rPr/>
                  <a:t>Later we will see that luminosity is increased with higher mass: </a:t>
                </a:r>
                <a14:m>
                  <m:oMath xmlns:m="http://schemas.openxmlformats.org/officeDocument/2006/math">
                    <m:r>
                      <m:t>L</m:t>
                    </m:r>
                    <m:r>
                      <m:rPr>
                        <m:sty m:val="p"/>
                      </m:rPr>
                      <m:t>∝</m:t>
                    </m:r>
                    <m:sSup>
                      <m:e>
                        <m:r>
                          <m:t>M</m:t>
                        </m:r>
                      </m:e>
                      <m:sup>
                        <m:r>
                          <m:t>α</m:t>
                        </m:r>
                      </m:sup>
                    </m:sSup>
                  </m:oMath>
                </a14:m>
                <a:r>
                  <a:rPr/>
                  <a:t>.</a:t>
                </a:r>
              </a:p>
              <a:p>
                <a:pPr lvl="0" indent="0" marL="0">
                  <a:buNone/>
                </a:pPr>
                <a:r>
                  <a:rPr/>
                  <a:t>We can estimate the time a star spends on the main sequence with</a:t>
                </a:r>
              </a:p>
              <a:p>
                <a:pPr lvl="0" indent="0" marL="0">
                  <a:buNone/>
                </a:pPr>
              </a:p>
              <a:p>
                <a:pPr lvl="0" indent="0" marL="0">
                  <a:buNone/>
                </a:pPr>
                <a:r>
                  <a:rPr b="1"/>
                  <a:t>The most massive stars spend the least amount of time on the main sequence</a:t>
                </a:r>
              </a:p>
              <a:p>
                <a:pPr lvl="0" indent="0" marL="0">
                  <a:spcBef>
                    <a:spcPts val="3000"/>
                  </a:spcBef>
                  <a:buNone/>
                </a:pPr>
                <a:r>
                  <a:rPr b="1"/>
                  <a:t>Giants and Supergiants</a:t>
                </a:r>
              </a:p>
              <a:p>
                <a:pPr lvl="0" indent="0" marL="0">
                  <a:buNone/>
                </a:pPr>
                <a:r>
                  <a:rPr/>
                  <a:t>Giants and supergiants sit above the main sequence in the top-right</a:t>
                </a:r>
              </a:p>
              <a:p>
                <a:pPr lvl="0"/>
                <a:r>
                  <a:rPr/>
                  <a:t>Large </a:t>
                </a:r>
                <a14:m>
                  <m:oMath xmlns:m="http://schemas.openxmlformats.org/officeDocument/2006/math">
                    <m:r>
                      <m:t>L</m:t>
                    </m:r>
                  </m:oMath>
                </a14:m>
                <a:r>
                  <a:rPr/>
                  <a:t> but low </a:t>
                </a:r>
                <a14:m>
                  <m:oMath xmlns:m="http://schemas.openxmlformats.org/officeDocument/2006/math">
                    <m:r>
                      <m:t>T</m:t>
                    </m:r>
                  </m:oMath>
                </a14:m>
                <a:r>
                  <a:rPr/>
                  <a:t>, so </a:t>
                </a:r>
                <a14:m>
                  <m:oMath xmlns:m="http://schemas.openxmlformats.org/officeDocument/2006/math">
                    <m:r>
                      <m:t>r</m:t>
                    </m:r>
                  </m:oMath>
                </a14:m>
                <a:r>
                  <a:rPr/>
                  <a:t> must be very large: ‘giants’</a:t>
                </a:r>
              </a:p>
              <a:p>
                <a:pPr lvl="0"/>
                <a:r>
                  <a:rPr/>
                  <a:t>This area is less populated than the main sequence, so stars spend less of their lives in this phase</a:t>
                </a:r>
              </a:p>
              <a:p>
                <a:pPr lvl="0"/>
                <a:r>
                  <a:rPr/>
                  <a:t>We will see that they reach this stage of their life after they spend time on the main sequence</a:t>
                </a:r>
              </a:p>
              <a:p>
                <a:pPr lvl="0"/>
                <a:r>
                  <a:rPr/>
                  <a:t>We need to explain what causes the radius of the star to increase!</a:t>
                </a:r>
              </a:p>
            </p:txBody>
          </p:sp>
        </mc:Choice>
      </mc:AlternateContent>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White dwarfs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White dwarfs sit at the bottom-left of the HR diagram</a:t>
                </a:r>
              </a:p>
              <a:p>
                <a:pPr lvl="0"/>
                <a:r>
                  <a:rPr/>
                  <a:t>Below the main sequence, so radius smaller: ‘dwarfs’</a:t>
                </a:r>
              </a:p>
              <a:p>
                <a:pPr lvl="0"/>
                <a14:m>
                  <m:oMath xmlns:m="http://schemas.openxmlformats.org/officeDocument/2006/math">
                    <m:r>
                      <m:t>L</m:t>
                    </m:r>
                    <m:r>
                      <m:rPr>
                        <m:sty m:val="p"/>
                      </m:rPr>
                      <m:t>∼</m:t>
                    </m:r>
                    <m:r>
                      <m:t>0.01</m:t>
                    </m:r>
                    <m:sSub>
                      <m:e>
                        <m:r>
                          <m:t>L</m:t>
                        </m:r>
                      </m:e>
                      <m:sub>
                        <m:r>
                          <m:rPr>
                            <m:sty m:val="p"/>
                          </m:rPr>
                          <m:t>⊙</m:t>
                        </m:r>
                      </m:sub>
                    </m:sSub>
                  </m:oMath>
                </a14:m>
                <a:r>
                  <a:rPr/>
                  <a:t>, none visible to the naked eye</a:t>
                </a:r>
              </a:p>
              <a:p>
                <a:pPr lvl="0"/>
                <a14:m>
                  <m:oMath xmlns:m="http://schemas.openxmlformats.org/officeDocument/2006/math">
                    <m:r>
                      <m:t>T</m:t>
                    </m:r>
                    <m:r>
                      <m:rPr>
                        <m:sty m:val="p"/>
                      </m:rPr>
                      <m:t>∼</m:t>
                    </m:r>
                    <m:r>
                      <m:t>16000</m:t>
                    </m:r>
                    <m:r>
                      <m:t> </m:t>
                    </m:r>
                  </m:oMath>
                </a14:m>
                <a:r>
                  <a:rPr/>
                  <a:t>K.</a:t>
                </a:r>
              </a:p>
              <a:p>
                <a:pPr lvl="0"/>
                <a14:m>
                  <m:oMath xmlns:m="http://schemas.openxmlformats.org/officeDocument/2006/math">
                    <m:r>
                      <m:t>R</m:t>
                    </m:r>
                    <m:r>
                      <m:rPr>
                        <m:sty m:val="p"/>
                      </m:rPr>
                      <m:t>∼</m:t>
                    </m:r>
                    <m:sSub>
                      <m:e>
                        <m:r>
                          <m:t>R</m:t>
                        </m:r>
                      </m:e>
                      <m:sub>
                        <m:r>
                          <m:rPr>
                            <m:sty m:val="p"/>
                          </m:rPr>
                          <m:t>⊙</m:t>
                        </m:r>
                      </m:sub>
                    </m:sSub>
                    <m:r>
                      <m:rPr>
                        <m:sty m:val="p"/>
                      </m:rPr>
                      <m:t>/</m:t>
                    </m:r>
                    <m:r>
                      <m:t>70</m:t>
                    </m:r>
                  </m:oMath>
                </a14:m>
                <a:r>
                  <a:rPr/>
                  <a:t> (similar size to the Earth)</a:t>
                </a:r>
              </a:p>
              <a:p>
                <a:pPr lvl="0"/>
                <a:r>
                  <a:rPr/>
                  <a:t>We need to explain why the radius is so small!</a:t>
                </a:r>
              </a:p>
              <a:p>
                <a:pPr lvl="0"/>
                <a:r>
                  <a:rPr/>
                  <a:t>How do they get to be so hot?</a:t>
                </a:r>
              </a:p>
              <a:p>
                <a:pPr lvl="0" indent="0" marL="0">
                  <a:buNone/>
                </a:pPr>
                <a:r>
                  <a:rPr/>
                  <a:t>We need Stellar Evolution to explain all this!</a:t>
                </a:r>
              </a:p>
            </p:txBody>
          </p:sp>
        </mc:Choice>
      </mc:AlternateContent>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Classification schemes</a:t>
            </a:r>
          </a:p>
        </p:txBody>
      </p:sp>
      <p:sp>
        <p:nvSpPr>
          <p:cNvPr id="4" name="Text Placeholder 3"/>
          <p:cNvSpPr>
            <a:spLocks noGrp="1"/>
          </p:cNvSpPr>
          <p:nvPr>
            <p:ph idx="2" sz="half" type="body"/>
          </p:nvPr>
        </p:nvSpPr>
        <p:spPr/>
        <p:txBody>
          <a:bodyPr/>
          <a:lstStyle/>
          <a:p>
            <a:pPr lvl="0" indent="0" marL="0">
              <a:buNone/>
            </a:pPr>
            <a:r>
              <a:rPr/>
              <a:t>We have seen that on the main sequence, there are a range of star colours. We can use this to classify them.</a:t>
            </a:r>
          </a:p>
          <a:p>
            <a:pPr lvl="0"/>
            <a:r>
              <a:rPr/>
              <a:t>Hot stars appear blue, cool stars appear red</a:t>
            </a:r>
          </a:p>
          <a:p>
            <a:pPr lvl="0"/>
            <a:r>
              <a:rPr/>
              <a:t>We can quantify this by measuring the flux (magnitude) in different wavelength bands</a:t>
            </a:r>
          </a:p>
          <a:p>
            <a:pPr lvl="0"/>
            <a:r>
              <a:rPr/>
              <a:t>The Photometric system divides the spectrum into commonly used bands</a:t>
            </a:r>
          </a:p>
          <a:p>
            <a:pPr lvl="0"/>
            <a:r>
              <a:rPr/>
              <a:t>A common convention:</a:t>
            </a:r>
          </a:p>
          <a:p>
            <a:pPr lvl="1"/>
            <a:r>
              <a:rPr/>
              <a:t>Ultraviolet (U-band): centred on 350 nm</a:t>
            </a:r>
          </a:p>
          <a:p>
            <a:pPr lvl="1"/>
            <a:r>
              <a:rPr/>
              <a:t>Blue (B-band): centred on 440 nm</a:t>
            </a:r>
          </a:p>
          <a:p>
            <a:pPr lvl="1"/>
            <a:r>
              <a:rPr/>
              <a:t>Visible (V-band): centred on 550 nm</a:t>
            </a:r>
          </a:p>
          <a:p>
            <a:pPr lvl="1"/>
            <a:r>
              <a:rPr/>
              <a:t>Red (R-band): centred around 600 nm</a:t>
            </a:r>
          </a:p>
          <a:p>
            <a:pPr lvl="1"/>
            <a:r>
              <a:rPr/>
              <a:t>Near-infrared (I-band): around 800 nm</a:t>
            </a:r>
          </a:p>
          <a:p>
            <a:pPr lvl="0" indent="0" marL="0">
              <a:buNone/>
            </a:pPr>
            <a:r>
              <a:rPr/>
              <a:t>Filters are placed over the telescope to select a band. Here is an photograph of a set of filters.</a:t>
            </a:r>
          </a:p>
        </p:txBody>
      </p:sp>
      <p:pic>
        <p:nvPicPr>
          <p:cNvPr descr="img/UBVRI_filters.jpg" id="0" name="Picture 1"/>
          <p:cNvPicPr>
            <a:picLocks noGrp="1" noChangeAspect="1"/>
          </p:cNvPicPr>
          <p:nvPr/>
        </p:nvPicPr>
        <p:blipFill>
          <a:blip r:embed="rId2"/>
          <a:stretch>
            <a:fillRect/>
          </a:stretch>
        </p:blipFill>
        <p:spPr bwMode="auto">
          <a:xfrm>
            <a:off x="3695700" y="203200"/>
            <a:ext cx="4851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UBVRI filters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Different instruments have slightly different filters from different manufacturers. Here is an example.</a:t>
            </a:r>
          </a:p>
        </p:txBody>
      </p:sp>
      <p:pic>
        <p:nvPicPr>
          <p:cNvPr descr="img/UBVRI.jpeg" id="0" name="Picture 1"/>
          <p:cNvPicPr>
            <a:picLocks noGrp="1" noChangeAspect="1"/>
          </p:cNvPicPr>
          <p:nvPr/>
        </p:nvPicPr>
        <p:blipFill>
          <a:blip r:embed="rId2"/>
          <a:stretch>
            <a:fillRect/>
          </a:stretch>
        </p:blipFill>
        <p:spPr bwMode="auto">
          <a:xfrm>
            <a:off x="3644900" y="203200"/>
            <a:ext cx="4940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UBVRI</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We don’t have to memorise this for the course.</a:t>
            </a:r>
          </a:p>
        </p:txBody>
      </p:sp>
      <p:pic>
        <p:nvPicPr>
          <p:cNvPr descr="img/spectrum_bb.jpeg" id="0" name="Picture 1"/>
          <p:cNvPicPr>
            <a:picLocks noGrp="1" noChangeAspect="1"/>
          </p:cNvPicPr>
          <p:nvPr/>
        </p:nvPicPr>
        <p:blipFill>
          <a:blip r:embed="rId2"/>
          <a:stretch>
            <a:fillRect/>
          </a:stretch>
        </p:blipFill>
        <p:spPr bwMode="auto">
          <a:xfrm>
            <a:off x="4064000" y="203200"/>
            <a:ext cx="4102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spectrum</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buNone/>
                </a:pPr>
                <a:r>
                  <a:rPr/>
                  <a:t>## Colour Index</a:t>
                </a:r>
              </a:p>
              <a:p>
                <a:pPr lvl="0"/>
                <a:r>
                  <a:rPr/>
                  <a:t>The colour index is the numerical difference in magnitudes between measurements made in two wavelength bands</a:t>
                </a:r>
              </a:p>
              <a:p>
                <a:pPr lvl="0"/>
                <a:r>
                  <a:rPr/>
                  <a:t>To measure the index, measurements are made successively through two different filters, such as U and B, or B and V to give the usual colour indices, e.g.</a:t>
                </a:r>
              </a:p>
              <a:p>
                <a:pPr lvl="0"/>
                <a:r>
                  <a:rPr b="1"/>
                  <a:t>B - V</a:t>
                </a:r>
                <a:r>
                  <a:rPr/>
                  <a:t> Difference between magnitude in Blue and Visible bands</a:t>
                </a:r>
              </a:p>
              <a:p>
                <a:pPr lvl="0"/>
                <a:r>
                  <a:rPr b="1"/>
                  <a:t>V - I</a:t>
                </a:r>
                <a:r>
                  <a:rPr/>
                  <a:t> Difference between magnitude in Visible and Near-Infrared bands</a:t>
                </a:r>
              </a:p>
              <a:p>
                <a:pPr lvl="0" indent="0" marL="0">
                  <a:buNone/>
                </a:pPr>
                <a:r>
                  <a:rPr/>
                  <a:t>Note that the bolometric luminosity is not measured by any of the filters! In practice, care must be taken when doing physics calculations using the total Luminosity to make sure that a correction is applied, which depends on the temperature of the star. For this course we will ignore this, and you can assume that luminosity problems will be set with the bolometric magnitude. But in historical sources the V-band magnitude is used.</a:t>
                </a:r>
              </a:p>
              <a:p>
                <a:pPr lvl="0" indent="0" marL="0">
                  <a:spcBef>
                    <a:spcPts val="3000"/>
                  </a:spcBef>
                  <a:buNone/>
                </a:pPr>
                <a:r>
                  <a:rPr b="1"/>
                  <a:t>Colour Index Examples</a:t>
                </a:r>
              </a:p>
              <a:p>
                <a:pPr lvl="0" indent="0" marL="0">
                  <a:buNone/>
                </a:pPr>
                <a:r>
                  <a:rPr/>
                  <a:t>The Sun, which appears yellowish, has - U band apparent magnitude -25.96 - B band apparent magnitude -26.09 - V band apparent magnitude - 26.74 - So the B-V colour index for the Sun is +0.65</a:t>
                </a:r>
              </a:p>
              <a:p>
                <a:pPr lvl="0" indent="0" marL="0">
                  <a:buNone/>
                </a:pPr>
              </a:p>
              <a:p>
                <a:pPr lvl="0" indent="0" marL="0">
                  <a:buNone/>
                </a:pPr>
                <a:r>
                  <a:rPr/>
                  <a:t>Rigel which appears bluish has - B band apparent magnitude 0.09 - V band apparent magnitude 0.12 - So the B-V colour index for Rigel is -0.03</a:t>
                </a:r>
              </a:p>
              <a:p>
                <a:pPr lvl="0"/>
                <a:r>
                  <a:rPr/>
                  <a:t>So the smaller the colour index (i.e lower position on a number scale that ranges from positive, through zero, into negative numbers), the more blue (and hotter) the star</a:t>
                </a:r>
              </a:p>
              <a:p>
                <a:pPr lvl="0"/>
                <a:r>
                  <a:rPr/>
                  <a:t>From the Planck curve you would think that any given star surface temperature T would have automatically determined values of the colour indices</a:t>
                </a:r>
              </a:p>
              <a:p>
                <a:pPr lvl="0"/>
                <a:r>
                  <a:rPr/>
                  <a:t>However real stars are a bit more complicated than ideal black bodies ….</a:t>
                </a:r>
              </a:p>
              <a:p>
                <a:pPr lvl="0" indent="0" marL="0">
                  <a:buNone/>
                </a:pPr>
                <a:r>
                  <a:rPr/>
                  <a:t>## Colour Index and the HR diagram - Colour Index was the original quantity plotted along the x-axis in the HR-diagram - This is why </a:t>
                </a:r>
                <a14:m>
                  <m:oMath xmlns:m="http://schemas.openxmlformats.org/officeDocument/2006/math">
                    <m:sSub>
                      <m:e>
                        <m:r>
                          <m:rPr>
                            <m:sty m:val="p"/>
                          </m:rPr>
                          <m:t>log</m:t>
                        </m:r>
                      </m:e>
                      <m:sub>
                        <m:r>
                          <m:t>10</m:t>
                        </m:r>
                      </m:sub>
                    </m:sSub>
                    <m:r>
                      <m:t>T</m:t>
                    </m:r>
                  </m:oMath>
                </a14:m>
                <a:r>
                  <a:rPr/>
                  <a:t> decreases going from left to right! - The exact relationship between Colour Index and effective temperature is not simple, but we can state it approximately as :</a:t>
                </a:r>
              </a:p>
              <a:p>
                <a:pPr lvl="0" indent="0" marL="0">
                  <a:buNone/>
                </a:pPr>
                <a14:m>
                  <m:oMathPara xmlns:m="http://schemas.openxmlformats.org/officeDocument/2006/math">
                    <m:oMathParaPr>
                      <m:jc m:val="center"/>
                    </m:oMathParaPr>
                    <m:oMath>
                      <m:r>
                        <m:t>B</m:t>
                      </m:r>
                      <m:r>
                        <m:rPr>
                          <m:sty m:val="p"/>
                        </m:rPr>
                        <m:t>−</m:t>
                      </m:r>
                      <m:r>
                        <m:t>V</m:t>
                      </m:r>
                      <m:r>
                        <m:rPr>
                          <m:sty m:val="p"/>
                        </m:rPr>
                        <m:t>≈</m:t>
                      </m:r>
                      <m:f>
                        <m:fPr>
                          <m:type m:val="bar"/>
                        </m:fPr>
                        <m:num>
                          <m:r>
                            <m:t>7000</m:t>
                          </m:r>
                          <m:r>
                            <m:t> </m:t>
                          </m:r>
                          <m:r>
                            <m:rPr>
                              <m:sty m:val="p"/>
                            </m:rPr>
                            <m:t>K</m:t>
                          </m:r>
                        </m:num>
                        <m:den>
                          <m:r>
                            <m:t>T</m:t>
                          </m:r>
                        </m:den>
                      </m:f>
                      <m:r>
                        <m:rPr>
                          <m:sty m:val="p"/>
                        </m:rPr>
                        <m:t>−</m:t>
                      </m:r>
                      <m:r>
                        <m:t>0.56</m:t>
                      </m:r>
                    </m:oMath>
                  </m:oMathPara>
                </a14:m>
              </a:p>
              <a:p>
                <a:pPr lvl="0" indent="0" marL="0">
                  <a:spcBef>
                    <a:spcPts val="3000"/>
                  </a:spcBef>
                  <a:buNone/>
                </a:pPr>
                <a:r>
                  <a:rPr b="1"/>
                  <a:t>Light from the Sun</a:t>
                </a:r>
              </a:p>
              <a:p>
                <a:pPr lvl="0" indent="0" marL="0">
                  <a:buNone/>
                </a:pPr>
              </a:p>
              <a:p>
                <a:pPr lvl="0" indent="0" marL="0">
                  <a:buNone/>
                </a:pPr>
                <a:r>
                  <a:rPr b="1"/>
                  <a:t>What do we see?</a:t>
                </a:r>
                <a:r>
                  <a:rPr/>
                  <a:t> - Dark absorption lines, superimposed on the expected continuous spectrum - The lines are fingerprints of the elements present in the Sun’s atmosphere</a:t>
                </a:r>
              </a:p>
              <a:p>
                <a:pPr lvl="0" indent="0" marL="0">
                  <a:buNone/>
                </a:pPr>
                <a:r>
                  <a:rPr/>
                  <a:t>To go further we need to answer one of our first questions: - What are the stars made of?</a:t>
                </a:r>
              </a:p>
              <a:p>
                <a:pPr lvl="0"/>
                <a:r>
                  <a:rPr/>
                  <a:t>Stars are mainly hydrogen</a:t>
                </a:r>
              </a:p>
              <a:p>
                <a:pPr lvl="0"/>
                <a:r>
                  <a:rPr/>
                  <a:t>Hydrogen emits light only at particular </a:t>
                </a:r>
                <a:r>
                  <a:rPr b="1"/>
                  <a:t>emission lines</a:t>
                </a:r>
                <a:r>
                  <a:rPr/>
                  <a:t> when excited in the laboratory.</a:t>
                </a:r>
              </a:p>
              <a:p>
                <a:pPr lvl="0"/>
                <a:r>
                  <a:rPr/>
                  <a:t>So why do we see a continuous spectrum?</a:t>
                </a:r>
              </a:p>
              <a:p>
                <a:pPr lvl="0"/>
                <a:r>
                  <a:rPr/>
                  <a:t>Why do we see absorption lines in the spectrum of stars?</a:t>
                </a:r>
              </a:p>
              <a:p>
                <a:pPr lvl="0"/>
                <a:r>
                  <a:rPr/>
                  <a:t>Why do we see emission lines from regions of the sky nears stars? (Emission nebulae)</a:t>
                </a:r>
              </a:p>
              <a:p>
                <a:pPr lvl="0" indent="0" marL="0">
                  <a:spcBef>
                    <a:spcPts val="3000"/>
                  </a:spcBef>
                  <a:buNone/>
                </a:pPr>
                <a:r>
                  <a:rPr b="1"/>
                  <a:t>Light from the Sun – early observations</a:t>
                </a:r>
              </a:p>
              <a:p>
                <a:pPr lvl="0"/>
                <a:r>
                  <a:rPr/>
                  <a:t>1802 : Wollaston discovered the dark lines in the Solar spectrum</a:t>
                </a:r>
              </a:p>
              <a:p>
                <a:pPr lvl="0"/>
                <a:r>
                  <a:rPr/>
                  <a:t>1814 : Fraunhofer catalogued 475 of these lines</a:t>
                </a:r>
              </a:p>
              <a:p>
                <a:pPr lvl="0" indent="0" marL="0">
                  <a:buNone/>
                </a:pPr>
                <a:r>
                  <a:rPr/>
                  <a:t>They showed that the continuum light from the Sun was absorbed at discrete wavelengths - 1860 : Kirchhoff and Bunsen published rules for the production of these spectral lines</a:t>
                </a:r>
              </a:p>
              <a:p>
                <a:pPr lvl="0" indent="0" marL="0">
                  <a:buNone/>
                </a:pPr>
                <a:r>
                  <a:rPr/>
                  <a:t>Gustav Kirchoff studied the three types of spectra seen under different conditions, and, in 1860, derived laws to explain them</a:t>
                </a:r>
              </a:p>
            </p:txBody>
          </p:sp>
        </mc:Choice>
      </mc:AlternateContent>
      <p:pic>
        <p:nvPicPr>
          <p:cNvPr descr="img/EmissionAbsorption.png" id="0" name="Picture 1"/>
          <p:cNvPicPr>
            <a:picLocks noGrp="1" noChangeAspect="1"/>
          </p:cNvPicPr>
          <p:nvPr/>
        </p:nvPicPr>
        <p:blipFill>
          <a:blip r:embed="rId2"/>
          <a:stretch>
            <a:fillRect/>
          </a:stretch>
        </p:blipFill>
        <p:spPr bwMode="auto">
          <a:xfrm>
            <a:off x="3568700" y="774700"/>
            <a:ext cx="5105400" cy="2730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Emission and Absoption spectra</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Kirchoff’s Laws</a:t>
            </a:r>
          </a:p>
          <a:p>
            <a:pPr lvl="0"/>
            <a:r>
              <a:rPr b="1"/>
              <a:t>1.</a:t>
            </a:r>
            <a:r>
              <a:rPr/>
              <a:t> A hot and opaque solid, liquid or highly compressed gas emits a continuous blackbody as-named by Kirchhoff) spectrum with no spectral lines</a:t>
            </a:r>
          </a:p>
          <a:p>
            <a:pPr lvl="0"/>
            <a:r>
              <a:rPr b="1"/>
              <a:t>2.</a:t>
            </a:r>
            <a:r>
              <a:rPr/>
              <a:t> A hot, transparent gas, illuminated by a continuum source, produces a spectrum of bright emission lines</a:t>
            </a:r>
          </a:p>
          <a:p>
            <a:pPr lvl="0"/>
            <a:r>
              <a:rPr b="1"/>
              <a:t>3.</a:t>
            </a:r>
            <a:r>
              <a:rPr/>
              <a:t> If a continuous spectrum passes through a transparent gas at a lower temperature, the cooler gas will absorb at characteristic wavelengths resulting in dark absorption lines</a:t>
            </a:r>
          </a:p>
          <a:p>
            <a:pPr lvl="0" indent="0" marL="0">
              <a:buNone/>
            </a:pPr>
            <a:r>
              <a:rPr/>
              <a:t>For 2 and 3, the number and colours of the lines depends on the elements present in the gas</a:t>
            </a:r>
          </a:p>
          <a:p>
            <a:pPr lvl="0"/>
            <a:r>
              <a:rPr/>
              <a:t>Kirchoff produced these laws without knowing about the energy levels in atoms!</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Spectral type of stars</a:t>
            </a:r>
          </a:p>
        </p:txBody>
      </p:sp>
      <p:sp>
        <p:nvSpPr>
          <p:cNvPr id="4" name="Text Placeholder 3"/>
          <p:cNvSpPr>
            <a:spLocks noGrp="1"/>
          </p:cNvSpPr>
          <p:nvPr>
            <p:ph idx="2" sz="half" type="body"/>
          </p:nvPr>
        </p:nvSpPr>
        <p:spPr/>
        <p:txBody>
          <a:bodyPr/>
          <a:lstStyle/>
          <a:p>
            <a:pPr lvl="0" indent="0" marL="0">
              <a:buNone/>
            </a:pPr>
            <a:r>
              <a:rPr/>
              <a:t>By 1890 stars were classified in order of the line strength of hydrogen :</a:t>
            </a:r>
          </a:p>
          <a:p>
            <a:pPr lvl="0" indent="0">
              <a:buNone/>
            </a:pPr>
            <a:r>
              <a:rPr>
                <a:latin typeface="Courier"/>
              </a:rPr>
              <a:t>    A, B, C, . . . . . . M, N, O, P</a:t>
            </a:r>
          </a:p>
          <a:p>
            <a:pPr lvl="0"/>
            <a:r>
              <a:rPr i="1"/>
              <a:t>A</a:t>
            </a:r>
            <a:r>
              <a:rPr/>
              <a:t> had the strongest line strength</a:t>
            </a:r>
          </a:p>
          <a:p>
            <a:pPr lvl="0"/>
            <a:r>
              <a:rPr i="1"/>
              <a:t>P</a:t>
            </a:r>
            <a:r>
              <a:rPr/>
              <a:t> had the weakest line strength</a:t>
            </a:r>
          </a:p>
        </p:txBody>
      </p:sp>
      <p:pic>
        <p:nvPicPr>
          <p:cNvPr descr="img/BalmerSeries.png" id="0" name="Picture 1"/>
          <p:cNvPicPr>
            <a:picLocks noGrp="1" noChangeAspect="1"/>
          </p:cNvPicPr>
          <p:nvPr/>
        </p:nvPicPr>
        <p:blipFill>
          <a:blip r:embed="rId2"/>
          <a:stretch>
            <a:fillRect/>
          </a:stretch>
        </p:blipFill>
        <p:spPr bwMode="auto">
          <a:xfrm>
            <a:off x="3568700" y="1803400"/>
            <a:ext cx="5105400" cy="673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Balmer Series</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 Visible Hydrogen emission lines (Balmer Series)</a:t>
            </a:r>
          </a:p>
          <a:p>
            <a:pPr lvl="0" indent="0" marL="0">
              <a:buNone/>
            </a:pPr>
          </a:p>
          <a:p>
            <a:pPr lvl="0" indent="0" marL="0">
              <a:buNone/>
            </a:pPr>
            <a:r>
              <a:rPr/>
              <a:t>By the end of the 19th Century it was possible to photograph the spectra of light from many stars. - Annie Jump Cannon (1863 - 1941) working at the Harvard College Observatory from 1896 examined the spectra of nearly 400,000 stars! - She found that the spectra of light from stars fell into natural categories based on the strength of certain key line features (principally the Hydrogen lines) - She created a much more simple classification system based on this, the </a:t>
            </a:r>
            <a:r>
              <a:rPr b="1"/>
              <a:t>Harvard Classification</a:t>
            </a:r>
            <a:r>
              <a:rPr/>
              <a:t>, which is still in use today - In this system every star has a letter that describes its colour, known as its </a:t>
            </a:r>
            <a:r>
              <a:rPr i="1"/>
              <a:t>spectral class</a:t>
            </a:r>
            <a:r>
              <a:rPr/>
              <a:t>.</a:t>
            </a:r>
          </a:p>
          <a:p>
            <a:pPr lvl="0" indent="0" marL="0">
              <a:buNone/>
            </a:pPr>
          </a:p>
          <a:p>
            <a:pPr lvl="0"/>
            <a:r>
              <a:rPr/>
              <a:t>This classification was simpler, but it was not understood what caused the lines.</a:t>
            </a:r>
          </a:p>
          <a:p>
            <a:pPr lvl="0"/>
            <a:r>
              <a:rPr/>
              <a:t>In 1925 Cecilia Payne Gaposchkin put the pieces together and showed</a:t>
            </a:r>
          </a:p>
          <a:p>
            <a:pPr lvl="1"/>
            <a:r>
              <a:rPr/>
              <a:t>that </a:t>
            </a:r>
            <a:r>
              <a:rPr b="1"/>
              <a:t>stars are mainly composed of Hydrogen and Helium</a:t>
            </a:r>
          </a:p>
          <a:p>
            <a:pPr lvl="1"/>
            <a:r>
              <a:rPr/>
              <a:t>that the spectral class and line behaviour that Cannon observed were related to temperature</a:t>
            </a:r>
          </a:p>
          <a:p>
            <a:pPr lvl="1"/>
            <a:r>
              <a:rPr/>
              <a:t>The Harvard classification was therefore a sequencing of stars from hottest to coolest</a:t>
            </a:r>
          </a:p>
          <a:p>
            <a:pPr lvl="0" indent="0" marL="0">
              <a:buNone/>
            </a:pPr>
            <a:r>
              <a:rPr/>
              <a:t>So while the Colour Index is a straightforward objective measure of colour, it can be more useful to talk about the </a:t>
            </a:r>
            <a:r>
              <a:rPr b="1"/>
              <a:t>spectral class</a:t>
            </a:r>
            <a:r>
              <a:rPr/>
              <a:t> (or type) of a star.</a:t>
            </a:r>
          </a:p>
          <a:p>
            <a:pPr lvl="0" indent="0" marL="0">
              <a:spcBef>
                <a:spcPts val="3000"/>
              </a:spcBef>
              <a:buNone/>
            </a:pPr>
            <a:r>
              <a:rPr b="1"/>
              <a:t>Harvard Spectral Classification</a:t>
            </a:r>
          </a:p>
          <a:p>
            <a:pPr lvl="0" indent="0" marL="0">
              <a:buNone/>
            </a:pPr>
            <a:r>
              <a:rPr/>
              <a:t>The Harvard Classification Scheme considers the changes in other lines as well as hydrogen It gives a sequence indicating source temperature:</a:t>
            </a:r>
          </a:p>
          <a:p>
            <a:pPr lvl="0" indent="0">
              <a:buNone/>
            </a:pPr>
            <a:r>
              <a:rPr>
                <a:latin typeface="Courier"/>
              </a:rPr>
              <a:t>        O, B, A, F, G, K, M</a:t>
            </a:r>
          </a:p>
          <a:p>
            <a:pPr lvl="0"/>
            <a:r>
              <a:rPr/>
              <a:t>‘O’ stars are hot and blue</a:t>
            </a:r>
          </a:p>
          <a:p>
            <a:pPr lvl="0"/>
            <a:r>
              <a:rPr/>
              <a:t>‘M’ stars are cool and red</a:t>
            </a:r>
          </a:p>
          <a:p>
            <a:pPr lvl="0"/>
            <a:r>
              <a:rPr/>
              <a:t>Temperature decreases from left to right</a:t>
            </a:r>
          </a:p>
          <a:p>
            <a:pPr lvl="0"/>
            <a:r>
              <a:rPr/>
              <a:t>The odd letter sequence is a rearrangement in temperature order of an older classification scheme</a:t>
            </a:r>
          </a:p>
          <a:p>
            <a:pPr lvl="0"/>
            <a:r>
              <a:rPr/>
              <a:t>Under this scheme, the Sun is a G-type star</a:t>
            </a:r>
          </a:p>
          <a:p>
            <a:pPr lvl="0" indent="0" marL="0">
              <a:spcBef>
                <a:spcPts val="3000"/>
              </a:spcBef>
              <a:buNone/>
            </a:pPr>
            <a:r>
              <a:rPr b="1"/>
              <a:t>Harvard Classification - mnemonics</a:t>
            </a:r>
          </a:p>
          <a:p>
            <a:pPr lvl="0"/>
            <a:r>
              <a:rPr/>
              <a:t>Traditional: Oh, Be A Fine Girl/Guy, Kiss Me</a:t>
            </a:r>
          </a:p>
          <a:p>
            <a:pPr lvl="0"/>
            <a:r>
              <a:rPr/>
              <a:t>Local: Old Blind Astronomers From Glasgow Keep Mice</a:t>
            </a:r>
          </a:p>
          <a:p>
            <a:pPr lvl="0"/>
            <a:r>
              <a:rPr/>
              <a:t>Personal: Oil Butter And Fat Gonna Kill Me</a:t>
            </a:r>
          </a:p>
          <a:p>
            <a:pPr lvl="0" indent="0" marL="0">
              <a:buNone/>
            </a:pPr>
            <a:r>
              <a:rPr/>
              <a:t>Make your own and remember it!</a:t>
            </a:r>
          </a:p>
        </p:txBody>
      </p:sp>
      <p:pic>
        <p:nvPicPr>
          <p:cNvPr descr="img/Harvard.png" id="0" name="Picture 1"/>
          <p:cNvPicPr>
            <a:picLocks noGrp="1" noChangeAspect="1"/>
          </p:cNvPicPr>
          <p:nvPr/>
        </p:nvPicPr>
        <p:blipFill>
          <a:blip r:embed="rId2"/>
          <a:stretch>
            <a:fillRect/>
          </a:stretch>
        </p:blipFill>
        <p:spPr bwMode="auto">
          <a:xfrm>
            <a:off x="3568700" y="1231900"/>
            <a:ext cx="5105400" cy="1816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Harvard Classification</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Harvard spectral classes</a:t>
            </a:r>
          </a:p>
        </p:txBody>
      </p:sp>
      <p:sp>
        <p:nvSpPr>
          <p:cNvPr id="4" name="Text Placeholder 3"/>
          <p:cNvSpPr>
            <a:spLocks noGrp="1"/>
          </p:cNvSpPr>
          <p:nvPr>
            <p:ph idx="2" sz="half" type="body"/>
          </p:nvPr>
        </p:nvSpPr>
        <p:spPr/>
        <p:txBody>
          <a:bodyPr/>
          <a:lstStyle/>
          <a:p>
            <a:pPr lvl="0"/>
            <a:r>
              <a:rPr/>
              <a:t>O : Hottest, blue-white stars</a:t>
            </a:r>
          </a:p>
          <a:p>
            <a:pPr lvl="1"/>
            <a:r>
              <a:rPr/>
              <a:t>Few lines, strong He II absorption (sometimes emission) lines</a:t>
            </a:r>
          </a:p>
          <a:p>
            <a:pPr lvl="0"/>
            <a:r>
              <a:rPr/>
              <a:t>B : Hot, blue-white stars</a:t>
            </a:r>
          </a:p>
          <a:p>
            <a:pPr lvl="1"/>
            <a:r>
              <a:rPr/>
              <a:t>He I absorption lines strongest at B2, H II (Balmer) absorption lines becoming stronger</a:t>
            </a:r>
          </a:p>
          <a:p>
            <a:pPr lvl="0"/>
            <a:r>
              <a:rPr/>
              <a:t>A : White stars</a:t>
            </a:r>
          </a:p>
          <a:p>
            <a:pPr lvl="1"/>
            <a:r>
              <a:rPr/>
              <a:t>Balmer absorption lines strongest at A0, becoming weaker later</a:t>
            </a:r>
          </a:p>
          <a:p>
            <a:pPr lvl="0"/>
            <a:r>
              <a:rPr/>
              <a:t>F : Yellow-white stars</a:t>
            </a:r>
          </a:p>
          <a:p>
            <a:pPr lvl="1"/>
            <a:r>
              <a:rPr/>
              <a:t>Ca II lines continue to strengthen as Balmer lines continue to weaken</a:t>
            </a:r>
          </a:p>
          <a:p>
            <a:pPr lvl="1"/>
            <a:r>
              <a:rPr/>
              <a:t>Neutral metal absorption lines (Fe I, Cr I</a:t>
            </a:r>
          </a:p>
          <a:p>
            <a:pPr lvl="0"/>
            <a:r>
              <a:rPr/>
              <a:t>G : Yellow stars</a:t>
            </a:r>
          </a:p>
          <a:p>
            <a:pPr lvl="1"/>
            <a:r>
              <a:rPr/>
              <a:t>Solar-type spectra</a:t>
            </a:r>
          </a:p>
          <a:p>
            <a:pPr lvl="1"/>
            <a:r>
              <a:rPr/>
              <a:t>Ca II lines continue to strengthen</a:t>
            </a:r>
          </a:p>
          <a:p>
            <a:pPr lvl="1"/>
            <a:r>
              <a:rPr/>
              <a:t>Fe I and other neutral metal lines continue to strengthen</a:t>
            </a:r>
          </a:p>
          <a:p>
            <a:pPr lvl="0"/>
            <a:r>
              <a:rPr/>
              <a:t>K : Cool orange stars</a:t>
            </a:r>
          </a:p>
          <a:p>
            <a:pPr lvl="1"/>
            <a:r>
              <a:rPr/>
              <a:t>Ca II, H and K lines strongest at K0, becoming weaker later</a:t>
            </a:r>
          </a:p>
          <a:p>
            <a:pPr lvl="1"/>
            <a:r>
              <a:rPr/>
              <a:t>Spectra dominated by metal absorption lines</a:t>
            </a:r>
          </a:p>
          <a:p>
            <a:pPr lvl="0"/>
            <a:r>
              <a:rPr/>
              <a:t>M : Coolest red stars</a:t>
            </a:r>
          </a:p>
          <a:p>
            <a:pPr lvl="1"/>
            <a:r>
              <a:rPr/>
              <a:t>Spectra dominated by molecular absorption bands, especially titanium oxide (TiO)</a:t>
            </a:r>
          </a:p>
          <a:p>
            <a:pPr lvl="1"/>
            <a:r>
              <a:rPr/>
              <a:t>Neutral metal absorption lines remain strong</a:t>
            </a:r>
          </a:p>
          <a:p>
            <a:pPr lvl="0" indent="0" marL="0">
              <a:spcBef>
                <a:spcPts val="3000"/>
              </a:spcBef>
              <a:buNone/>
            </a:pPr>
            <a:r>
              <a:rPr b="1"/>
              <a:t>Harvard Subclasses</a:t>
            </a:r>
          </a:p>
          <a:p>
            <a:pPr lvl="0" indent="0" marL="0">
              <a:buNone/>
            </a:pPr>
            <a:r>
              <a:rPr/>
              <a:t>Each type is subdivided into 10 subclasses. These reflect gradual temperature changes</a:t>
            </a:r>
          </a:p>
          <a:p>
            <a:pPr lvl="0" indent="0">
              <a:buNone/>
            </a:pPr>
            <a:r>
              <a:rPr>
                <a:latin typeface="Courier"/>
              </a:rPr>
              <a:t>    e.g.    A0, A1, A2. . . . . . A7, A8, A9
    </a:t>
            </a:r>
          </a:p>
          <a:p>
            <a:pPr lvl="0"/>
            <a:r>
              <a:rPr/>
              <a:t>0 represents the hotter end of a subclass</a:t>
            </a:r>
          </a:p>
          <a:p>
            <a:pPr lvl="0"/>
            <a:r>
              <a:rPr/>
              <a:t>9 represents the cooler end of a subclass</a:t>
            </a:r>
          </a:p>
          <a:p>
            <a:pPr lvl="0" indent="0" marL="0">
              <a:buNone/>
            </a:pPr>
            <a:r>
              <a:rPr/>
              <a:t>e.g O9 is next to B0</a:t>
            </a:r>
          </a:p>
          <a:p>
            <a:pPr lvl="0" indent="0" marL="0">
              <a:buNone/>
            </a:pPr>
            <a:r>
              <a:rPr/>
              <a:t>Allocation of subtype depends on line strengths and ratios. - The Sun is a G2-type star. - Others: Vega A0, Rigel B8, Polaris F8, Betelgeuse M2.</a:t>
            </a:r>
          </a:p>
          <a:p>
            <a:pPr lvl="0" indent="0" marL="0">
              <a:buNone/>
            </a:pPr>
            <a:r>
              <a:rPr/>
              <a:t>## Morgan-Keenan Luminosity Class</a:t>
            </a:r>
          </a:p>
          <a:p>
            <a:pPr lvl="0" indent="0" marL="0">
              <a:buNone/>
            </a:pPr>
            <a:r>
              <a:rPr/>
              <a:t>The Harvard classification scheme does not completely describe a star as it cannot distinguish between stars with the same temperature but with different luminosities.</a:t>
            </a:r>
          </a:p>
          <a:p>
            <a:pPr lvl="0" indent="0" marL="0">
              <a:buNone/>
            </a:pPr>
            <a:r>
              <a:rPr/>
              <a:t>For example it cannot distinguish between main sequence (dwarf) stars, giant stars and supergiant stars - Think of the different stars that could lie on a vertical (i.e. constant temperature) line towards the right-hand side of the HR diagram.</a:t>
            </a:r>
          </a:p>
          <a:p>
            <a:pPr lvl="0" indent="0" marL="0">
              <a:buNone/>
            </a:pPr>
            <a:r>
              <a:rPr/>
              <a:t>The Morgan-Keenan luminosity class (MK class) was established to add discrimination on the basis of luminosity - In its current form, the MK class system ranges from (roman numeral) I to VII - Class I is subdivided I-O (hypergiant star), through Ia (bright supergiant) and 1b (dim supergiant) - Then there are classes II, III , IV and V (going from bright giants down to main sequence dwarfs) - The systems ends with classes VI (sub-dwarf) and VII (white dwarf)</a:t>
            </a:r>
          </a:p>
          <a:p>
            <a:pPr lvl="0" indent="0" marL="0">
              <a:spcBef>
                <a:spcPts val="3000"/>
              </a:spcBef>
              <a:buNone/>
            </a:pPr>
            <a:r>
              <a:rPr b="1"/>
              <a:t>HR diagram with MK luminosity classes</a:t>
            </a:r>
          </a:p>
        </p:txBody>
      </p:sp>
      <p:pic>
        <p:nvPicPr>
          <p:cNvPr descr="img/HR_MK.png" id="0" name="Picture 1"/>
          <p:cNvPicPr>
            <a:picLocks noGrp="1" noChangeAspect="1"/>
          </p:cNvPicPr>
          <p:nvPr/>
        </p:nvPicPr>
        <p:blipFill>
          <a:blip r:embed="rId2"/>
          <a:stretch>
            <a:fillRect/>
          </a:stretch>
        </p:blipFill>
        <p:spPr bwMode="auto">
          <a:xfrm>
            <a:off x="4229100" y="203200"/>
            <a:ext cx="3771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HR with MK class</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Topics</a:t>
            </a:r>
          </a:p>
          <a:p>
            <a:pPr lvl="0"/>
            <a:r>
              <a:rPr/>
              <a:t>Hertzsprung-Russell diagrams</a:t>
            </a:r>
          </a:p>
          <a:p>
            <a:pPr lvl="0"/>
            <a:r>
              <a:rPr/>
              <a:t>The main sequence</a:t>
            </a:r>
          </a:p>
          <a:p>
            <a:pPr lvl="0"/>
            <a:r>
              <a:rPr/>
              <a:t>White dwarfs and red giants</a:t>
            </a:r>
          </a:p>
          <a:p>
            <a:pPr lvl="0"/>
            <a:r>
              <a:rPr/>
              <a:t>colour index</a:t>
            </a:r>
          </a:p>
          <a:p>
            <a:pPr lvl="0"/>
            <a:r>
              <a:rPr/>
              <a:t>spectroscopy</a:t>
            </a:r>
          </a:p>
          <a:p>
            <a:pPr lvl="0"/>
            <a:r>
              <a:rPr/>
              <a:t>spectral lines and Kirchoff’s laws</a:t>
            </a:r>
          </a:p>
          <a:p>
            <a:pPr lvl="0"/>
            <a:r>
              <a:rPr/>
              <a:t>Classification systems</a:t>
            </a:r>
          </a:p>
          <a:p>
            <a:pPr lvl="1"/>
            <a:r>
              <a:rPr/>
              <a:t>Harvard: OBAFGKM</a:t>
            </a:r>
          </a:p>
          <a:p>
            <a:pPr lvl="1"/>
            <a:r>
              <a:rPr/>
              <a:t>Morgan-Keenan Luminosity class</a:t>
            </a:r>
          </a:p>
          <a:p>
            <a:pPr lvl="0"/>
            <a:r>
              <a:rPr/>
              <a:t>How massive are stars?</a:t>
            </a:r>
          </a:p>
          <a:p>
            <a:pPr lvl="0"/>
            <a:r>
              <a:rPr/>
              <a:t>Mass-luminosity relation</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a:r>
                  <a:rPr/>
                  <a:t>Luminosity classes are determined (mainly) from the observed widths of spectral lines.</a:t>
                </a:r>
              </a:p>
              <a:p>
                <a:pPr lvl="0"/>
                <a:r>
                  <a:rPr/>
                  <a:t>Several effects can cause broadening of the spectral lines we observe</a:t>
                </a:r>
              </a:p>
              <a:p>
                <a:pPr lvl="1"/>
                <a:r>
                  <a:rPr/>
                  <a:t>Common to the broadening effects is their dependence on star temperature and pressure</a:t>
                </a:r>
              </a:p>
              <a:p>
                <a:pPr lvl="1"/>
                <a:r>
                  <a:rPr/>
                  <a:t>High pressure and temperature cause atoms to collide more frequently, broadening their spectral (line) emission the effect is seen particularly in hot, dense stars like White Dwarfs</a:t>
                </a:r>
              </a:p>
              <a:p>
                <a:pPr lvl="0" indent="0" marL="0">
                  <a:spcBef>
                    <a:spcPts val="3000"/>
                  </a:spcBef>
                  <a:buNone/>
                </a:pPr>
                <a:r>
                  <a:rPr b="1"/>
                  <a:t>Mass-luminosity relationship</a:t>
                </a:r>
              </a:p>
              <a:p>
                <a:pPr lvl="0" indent="0" marL="0">
                  <a:buNone/>
                </a:pPr>
                <a:r>
                  <a:rPr/>
                  <a:t>Observations from binary systems (where masses can be determined) indicate a relationship between mass and luminosity - This is only true for Main Sequence stars We find:</a:t>
                </a:r>
              </a:p>
              <a:p>
                <a:pPr lvl="0" indent="0">
                  <a:buNone/>
                </a:pPr>
                <a:r>
                  <a:rPr>
                    <a:latin typeface="Courier"/>
                  </a:rPr>
                  <a:t>$$\frac{L}{L_\odot}\approx \left(\frac{M}{M_\odot}\right)^\alpha$$</a:t>
                </a:r>
              </a:p>
              <a:p>
                <a:pPr lvl="0" indent="0" marL="0">
                  <a:buNone/>
                </a:pPr>
                <a:r>
                  <a:rPr/>
                  <a:t>The value of </a:t>
                </a:r>
                <a14:m>
                  <m:oMath xmlns:m="http://schemas.openxmlformats.org/officeDocument/2006/math">
                    <m:r>
                      <m:t>α</m:t>
                    </m:r>
                  </m:oMath>
                </a14:m>
                <a:r>
                  <a:rPr/>
                  <a:t> depends on the fit used in the data, but is roughly </a:t>
                </a:r>
                <a14:m>
                  <m:oMath xmlns:m="http://schemas.openxmlformats.org/officeDocument/2006/math">
                    <m:r>
                      <m:t>3.0</m:t>
                    </m:r>
                    <m:r>
                      <m:rPr>
                        <m:sty m:val="p"/>
                      </m:rPr>
                      <m:t>≤</m:t>
                    </m:r>
                    <m:r>
                      <m:t>α</m:t>
                    </m:r>
                    <m:r>
                      <m:rPr>
                        <m:sty m:val="p"/>
                      </m:rPr>
                      <m:t>≤</m:t>
                    </m:r>
                    <m:r>
                      <m:t>3.5</m:t>
                    </m:r>
                  </m:oMath>
                </a14:m>
                <a:r>
                  <a:rPr/>
                  <a:t>.</a:t>
                </a:r>
              </a:p>
            </p:txBody>
          </p:sp>
        </mc:Choice>
      </mc:AlternateContent>
      <p:pic>
        <p:nvPicPr>
          <p:cNvPr descr="img/M-L.png" id="0" name="Picture 1"/>
          <p:cNvPicPr>
            <a:picLocks noGrp="1" noChangeAspect="1"/>
          </p:cNvPicPr>
          <p:nvPr/>
        </p:nvPicPr>
        <p:blipFill>
          <a:blip r:embed="rId2"/>
          <a:stretch>
            <a:fillRect/>
          </a:stretch>
        </p:blipFill>
        <p:spPr bwMode="auto">
          <a:xfrm>
            <a:off x="4521200" y="203200"/>
            <a:ext cx="3213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Mass-Luminosity</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Mass-luminosity and the HR diagram</a:t>
            </a:r>
          </a:p>
        </p:txBody>
      </p:sp>
      <p:pic>
        <p:nvPicPr>
          <p:cNvPr descr="img/HR-ML.png" id="0" name="Picture 1"/>
          <p:cNvPicPr>
            <a:picLocks noGrp="1" noChangeAspect="1"/>
          </p:cNvPicPr>
          <p:nvPr/>
        </p:nvPicPr>
        <p:blipFill>
          <a:blip r:embed="rId2"/>
          <a:stretch>
            <a:fillRect/>
          </a:stretch>
        </p:blipFill>
        <p:spPr bwMode="auto">
          <a:xfrm>
            <a:off x="3568700" y="215900"/>
            <a:ext cx="5105400" cy="3848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ML in the HR</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The Mass-Luminosity relationship holds only for Main Sequence stars</a:t>
                </a:r>
              </a:p>
              <a:p>
                <a:pPr lvl="0"/>
                <a:r>
                  <a:rPr/>
                  <a:t>The more massive a star, the more luminous it is</a:t>
                </a:r>
              </a:p>
              <a:p>
                <a:pPr lvl="1"/>
                <a:r>
                  <a:rPr/>
                  <a:t>A star only 20 times the mass of the Sun would be around 35000 times as luminous as the Sun</a:t>
                </a:r>
              </a:p>
              <a:p>
                <a:pPr lvl="0"/>
                <a:r>
                  <a:rPr/>
                  <a:t>The most massive stars are at the upper left hand part of the HR-diagram</a:t>
                </a:r>
              </a:p>
              <a:p>
                <a:pPr lvl="0"/>
                <a:r>
                  <a:rPr/>
                  <a:t>The least massive stars are at the bottom right</a:t>
                </a:r>
              </a:p>
              <a:p>
                <a:pPr lvl="0"/>
                <a:r>
                  <a:rPr/>
                  <a:t>The Sun, a G2V star, sits around the middle of the Main Sequence</a:t>
                </a:r>
              </a:p>
              <a:p>
                <a:pPr lvl="0" indent="0" marL="0">
                  <a:spcBef>
                    <a:spcPts val="3000"/>
                  </a:spcBef>
                  <a:buNone/>
                </a:pPr>
                <a:r>
                  <a:rPr b="1"/>
                  <a:t>Explaining the mass-luminosity relationship</a:t>
                </a:r>
              </a:p>
              <a:p>
                <a:pPr lvl="0"/>
                <a:r>
                  <a:rPr/>
                  <a:t>Massive stars have large gravitational compression of their cores because of the large mass of the outer layers</a:t>
                </a:r>
              </a:p>
              <a:p>
                <a:pPr lvl="0"/>
                <a:r>
                  <a:rPr/>
                  <a:t>For equilibrium, massive stars therefore need high radiation pressure pushing outward to balance the large gravitational compression</a:t>
                </a:r>
              </a:p>
              <a:p>
                <a:pPr lvl="0"/>
                <a:r>
                  <a:rPr/>
                  <a:t>The high thermal pressure is provided by high temperature in a massive star’s core – higher than the temperature found in low-mass star</a:t>
                </a:r>
              </a:p>
              <a:p>
                <a:pPr lvl="0" indent="0" marL="0">
                  <a:buNone/>
                </a:pPr>
                <a:r>
                  <a:rPr/>
                  <a:t>The nuclear reaction rate in a star is very sensitive to the core temperature even a slight increase in temperature makes the nuclear reactions occur at a MUCH higher rate. - So a slight increase in the mass of the star produces a large increase in the star’s luminosity</a:t>
                </a:r>
              </a:p>
              <a:p>
                <a:pPr lvl="0" indent="0" marL="0">
                  <a:buNone/>
                </a:pPr>
                <a:r>
                  <a:rPr/>
                  <a:t>## Mass-Luminosity Relationship – implication</a:t>
                </a:r>
              </a:p>
              <a:p>
                <a:pPr lvl="0"/>
                <a:r>
                  <a:rPr/>
                  <a:t>The luminosity is a very strong function of mass : </a:t>
                </a:r>
                <a14:m>
                  <m:oMath xmlns:m="http://schemas.openxmlformats.org/officeDocument/2006/math">
                    <m:r>
                      <m:t>3.0</m:t>
                    </m:r>
                    <m:r>
                      <m:rPr>
                        <m:sty m:val="p"/>
                      </m:rPr>
                      <m:t>≤</m:t>
                    </m:r>
                    <m:r>
                      <m:t>α</m:t>
                    </m:r>
                    <m:r>
                      <m:rPr>
                        <m:sty m:val="p"/>
                      </m:rPr>
                      <m:t>≤</m:t>
                    </m:r>
                    <m:r>
                      <m:t>3.5</m:t>
                    </m:r>
                  </m:oMath>
                </a14:m>
                <a:r>
                  <a:rPr/>
                  <a:t> is quite big.</a:t>
                </a:r>
              </a:p>
              <a:p>
                <a:pPr lvl="0"/>
                <a:r>
                  <a:rPr/>
                  <a:t>There are great implications for how long stars live on the Main Sequence</a:t>
                </a:r>
              </a:p>
              <a:p>
                <a:pPr lvl="0"/>
                <a:r>
                  <a:rPr/>
                  <a:t>Massive stars have very short lifetimes because they burn up their fuel more quickly than less massive stars</a:t>
                </a:r>
              </a:p>
              <a:p>
                <a:pPr lvl="0" indent="0" marL="0">
                  <a:buNone/>
                </a:pPr>
                <a:r>
                  <a:rPr/>
                  <a:t>We will return to this when we study stellar evolution.</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Radius, luminosity and temperature of stars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We have developed relationships between the radius, luminosity and temperature of stars. Since the three are related by Stefan-Boltzmann’s law, not all combinations are possible. Let’s see what we can expect to find when we look at real stars.</a:t>
                </a:r>
              </a:p>
              <a:p>
                <a:pPr lvl="0" indent="0" marL="0">
                  <a:buNone/>
                </a:pPr>
                <a:r>
                  <a:rPr/>
                  <a:t>Stars have very wide ranges of luminosity, so it will be helpful to work with the logarithm of</a:t>
                </a:r>
              </a:p>
              <a:p>
                <a:pPr lvl="0" indent="0" marL="0">
                  <a:buNone/>
                </a:pPr>
              </a:p>
              <a:p>
                <a:pPr lvl="0" indent="0" marL="0">
                  <a:buNone/>
                </a:pPr>
                <a:r>
                  <a:rPr/>
                  <a:t>We can plot a graph of </a:t>
                </a:r>
                <a14:m>
                  <m:oMath xmlns:m="http://schemas.openxmlformats.org/officeDocument/2006/math">
                    <m:r>
                      <m:t>y</m:t>
                    </m:r>
                    <m:r>
                      <m:rPr>
                        <m:sty m:val="p"/>
                      </m:rPr>
                      <m:t>=</m:t>
                    </m:r>
                    <m:sSub>
                      <m:e>
                        <m:r>
                          <m:rPr>
                            <m:sty m:val="p"/>
                          </m:rPr>
                          <m:t>log</m:t>
                        </m:r>
                      </m:e>
                      <m:sub>
                        <m:r>
                          <m:t>10</m:t>
                        </m:r>
                      </m:sub>
                    </m:sSub>
                    <m:r>
                      <m:t>L</m:t>
                    </m:r>
                  </m:oMath>
                </a14:m>
                <a:r>
                  <a:rPr/>
                  <a:t> against </a:t>
                </a:r>
                <a14:m>
                  <m:oMath xmlns:m="http://schemas.openxmlformats.org/officeDocument/2006/math">
                    <m:r>
                      <m:t>x</m:t>
                    </m:r>
                    <m:r>
                      <m:rPr>
                        <m:sty m:val="p"/>
                      </m:rPr>
                      <m:t>=</m:t>
                    </m:r>
                    <m:r>
                      <m:rPr>
                        <m:sty m:val="p"/>
                      </m:rPr>
                      <m:t>−</m:t>
                    </m:r>
                    <m:sSub>
                      <m:e>
                        <m:r>
                          <m:rPr>
                            <m:sty m:val="p"/>
                          </m:rPr>
                          <m:t>log</m:t>
                        </m:r>
                      </m:e>
                      <m:sub>
                        <m:r>
                          <m:t>10</m:t>
                        </m:r>
                      </m:sub>
                    </m:sSub>
                    <m:r>
                      <m:t>T</m:t>
                    </m:r>
                  </m:oMath>
                </a14:m>
                <a:r>
                  <a:rPr/>
                  <a:t> for some value of </a:t>
                </a:r>
                <a14:m>
                  <m:oMath xmlns:m="http://schemas.openxmlformats.org/officeDocument/2006/math">
                    <m:r>
                      <m:t>R</m:t>
                    </m:r>
                    <m:r>
                      <m:rPr>
                        <m:sty m:val="p"/>
                      </m:rPr>
                      <m:t>,</m:t>
                    </m:r>
                  </m:oMath>
                </a14:m>
                <a:r>
                  <a:rPr/>
                  <a:t> and we should get a straight line.</a:t>
                </a:r>
              </a:p>
              <a:p>
                <a:pPr lvl="0" indent="0" marL="0">
                  <a:buNone/>
                </a:pPr>
                <a:r>
                  <a:rPr/>
                  <a:t>We will see shortly why there is a negative sign.</a:t>
                </a:r>
              </a:p>
            </p:txBody>
          </p:sp>
        </mc:Choice>
      </mc:AlternateContent>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a:buNone/>
            </a:pPr>
            <a:r>
              <a:rPr b="1">
                <a:solidFill>
                  <a:srgbClr val="008000"/>
                </a:solidFill>
                <a:latin typeface="Courier"/>
              </a:rPr>
              <a:t>import</a:t>
            </a:r>
            <a:r>
              <a:rPr>
                <a:latin typeface="Courier"/>
              </a:rPr>
              <a:t> numpy </a:t>
            </a:r>
            <a:r>
              <a:rPr b="1">
                <a:solidFill>
                  <a:srgbClr val="008000"/>
                </a:solidFill>
                <a:latin typeface="Courier"/>
              </a:rPr>
              <a:t>as</a:t>
            </a:r>
            <a:r>
              <a:rPr>
                <a:latin typeface="Courier"/>
              </a:rPr>
              <a:t> np</a:t>
            </a:r>
            <a:br/>
            <a:r>
              <a:rPr b="1">
                <a:solidFill>
                  <a:srgbClr val="008000"/>
                </a:solidFill>
                <a:latin typeface="Courier"/>
              </a:rPr>
              <a:t>from</a:t>
            </a:r>
            <a:r>
              <a:rPr>
                <a:latin typeface="Courier"/>
              </a:rPr>
              <a:t> numpy </a:t>
            </a:r>
            <a:r>
              <a:rPr b="1">
                <a:solidFill>
                  <a:srgbClr val="008000"/>
                </a:solidFill>
                <a:latin typeface="Courier"/>
              </a:rPr>
              <a:t>import</a:t>
            </a:r>
            <a:r>
              <a:rPr>
                <a:latin typeface="Courier"/>
              </a:rPr>
              <a:t> linspace, logspace, log10, pi</a:t>
            </a:r>
            <a:br/>
            <a:r>
              <a:rPr b="1">
                <a:solidFill>
                  <a:srgbClr val="008000"/>
                </a:solidFill>
                <a:latin typeface="Courier"/>
              </a:rPr>
              <a:t>from</a:t>
            </a:r>
            <a:r>
              <a:rPr>
                <a:latin typeface="Courier"/>
              </a:rPr>
              <a:t> matplotlib </a:t>
            </a:r>
            <a:r>
              <a:rPr b="1">
                <a:solidFill>
                  <a:srgbClr val="008000"/>
                </a:solidFill>
                <a:latin typeface="Courier"/>
              </a:rPr>
              <a:t>import</a:t>
            </a:r>
            <a:r>
              <a:rPr>
                <a:latin typeface="Courier"/>
              </a:rPr>
              <a:t> pyplot </a:t>
            </a:r>
            <a:r>
              <a:rPr b="1">
                <a:solidFill>
                  <a:srgbClr val="008000"/>
                </a:solidFill>
                <a:latin typeface="Courier"/>
              </a:rPr>
              <a:t>as</a:t>
            </a:r>
            <a:r>
              <a:rPr>
                <a:latin typeface="Courier"/>
              </a:rPr>
              <a:t> plt</a:t>
            </a:r>
            <a:br/>
            <a:r>
              <a:rPr>
                <a:latin typeface="Courier"/>
              </a:rPr>
              <a:t>plt.figure(dpi</a:t>
            </a:r>
            <a:r>
              <a:rPr>
                <a:solidFill>
                  <a:srgbClr val="666666"/>
                </a:solidFill>
                <a:latin typeface="Courier"/>
              </a:rPr>
              <a:t>=</a:t>
            </a:r>
            <a:r>
              <a:rPr>
                <a:solidFill>
                  <a:srgbClr val="40A070"/>
                </a:solidFill>
                <a:latin typeface="Courier"/>
              </a:rPr>
              <a:t>300</a:t>
            </a:r>
            <a:r>
              <a:rPr>
                <a:latin typeface="Courier"/>
              </a:rPr>
              <a:t>)</a:t>
            </a:r>
            <a:br/>
            <a:r>
              <a:rPr>
                <a:latin typeface="Courier"/>
              </a:rPr>
              <a:t>sigma </a:t>
            </a:r>
            <a:r>
              <a:rPr>
                <a:solidFill>
                  <a:srgbClr val="666666"/>
                </a:solidFill>
                <a:latin typeface="Courier"/>
              </a:rPr>
              <a:t>=</a:t>
            </a:r>
            <a:r>
              <a:rPr>
                <a:latin typeface="Courier"/>
              </a:rPr>
              <a:t> </a:t>
            </a:r>
            <a:r>
              <a:rPr>
                <a:solidFill>
                  <a:srgbClr val="40A070"/>
                </a:solidFill>
                <a:latin typeface="Courier"/>
              </a:rPr>
              <a:t>5.671e-8</a:t>
            </a:r>
            <a:br/>
            <a:r>
              <a:rPr b="1">
                <a:solidFill>
                  <a:srgbClr val="007020"/>
                </a:solidFill>
                <a:latin typeface="Courier"/>
              </a:rPr>
              <a:t>for</a:t>
            </a:r>
            <a:r>
              <a:rPr>
                <a:latin typeface="Courier"/>
              </a:rPr>
              <a:t> r </a:t>
            </a:r>
            <a:r>
              <a:rPr b="1">
                <a:solidFill>
                  <a:srgbClr val="007020"/>
                </a:solidFill>
                <a:latin typeface="Courier"/>
              </a:rPr>
              <a:t>in</a:t>
            </a:r>
            <a:r>
              <a:rPr>
                <a:latin typeface="Courier"/>
              </a:rPr>
              <a:t> [</a:t>
            </a:r>
            <a:r>
              <a:rPr>
                <a:solidFill>
                  <a:srgbClr val="40A070"/>
                </a:solidFill>
                <a:latin typeface="Courier"/>
              </a:rPr>
              <a:t>1e10</a:t>
            </a:r>
            <a:r>
              <a:rPr>
                <a:latin typeface="Courier"/>
              </a:rPr>
              <a:t>, </a:t>
            </a:r>
            <a:r>
              <a:rPr>
                <a:solidFill>
                  <a:srgbClr val="40A070"/>
                </a:solidFill>
                <a:latin typeface="Courier"/>
              </a:rPr>
              <a:t>5e9</a:t>
            </a:r>
            <a:r>
              <a:rPr>
                <a:latin typeface="Courier"/>
              </a:rPr>
              <a:t>, </a:t>
            </a:r>
            <a:r>
              <a:rPr>
                <a:solidFill>
                  <a:srgbClr val="40A070"/>
                </a:solidFill>
                <a:latin typeface="Courier"/>
              </a:rPr>
              <a:t>1e9</a:t>
            </a:r>
            <a:r>
              <a:rPr>
                <a:latin typeface="Courier"/>
              </a:rPr>
              <a:t>, </a:t>
            </a:r>
            <a:r>
              <a:rPr>
                <a:solidFill>
                  <a:srgbClr val="40A070"/>
                </a:solidFill>
                <a:latin typeface="Courier"/>
              </a:rPr>
              <a:t>5e8</a:t>
            </a:r>
            <a:r>
              <a:rPr>
                <a:latin typeface="Courier"/>
              </a:rPr>
              <a:t>]: </a:t>
            </a:r>
            <a:r>
              <a:rPr i="1">
                <a:solidFill>
                  <a:srgbClr val="60A0B0"/>
                </a:solidFill>
                <a:latin typeface="Courier"/>
              </a:rPr>
              <a:t># radius, m</a:t>
            </a:r>
            <a:br/>
            <a:r>
              <a:rPr>
                <a:latin typeface="Courier"/>
              </a:rPr>
              <a:t>    T</a:t>
            </a:r>
            <a:r>
              <a:rPr>
                <a:solidFill>
                  <a:srgbClr val="666666"/>
                </a:solidFill>
                <a:latin typeface="Courier"/>
              </a:rPr>
              <a:t>=</a:t>
            </a:r>
            <a:r>
              <a:rPr>
                <a:latin typeface="Courier"/>
              </a:rPr>
              <a:t>logspace(log10(</a:t>
            </a:r>
            <a:r>
              <a:rPr>
                <a:solidFill>
                  <a:srgbClr val="40A070"/>
                </a:solidFill>
                <a:latin typeface="Courier"/>
              </a:rPr>
              <a:t>1000</a:t>
            </a:r>
            <a:r>
              <a:rPr>
                <a:latin typeface="Courier"/>
              </a:rPr>
              <a:t>),log10(</a:t>
            </a:r>
            <a:r>
              <a:rPr>
                <a:solidFill>
                  <a:srgbClr val="40A070"/>
                </a:solidFill>
                <a:latin typeface="Courier"/>
              </a:rPr>
              <a:t>20000</a:t>
            </a:r>
            <a:r>
              <a:rPr>
                <a:latin typeface="Courier"/>
              </a:rPr>
              <a:t>),</a:t>
            </a:r>
            <a:r>
              <a:rPr>
                <a:solidFill>
                  <a:srgbClr val="40A070"/>
                </a:solidFill>
                <a:latin typeface="Courier"/>
              </a:rPr>
              <a:t>100</a:t>
            </a:r>
            <a:r>
              <a:rPr>
                <a:latin typeface="Courier"/>
              </a:rPr>
              <a:t>)</a:t>
            </a:r>
            <a:br/>
            <a:r>
              <a:rPr>
                <a:latin typeface="Courier"/>
              </a:rPr>
              <a:t>    L</a:t>
            </a:r>
            <a:r>
              <a:rPr>
                <a:solidFill>
                  <a:srgbClr val="666666"/>
                </a:solidFill>
                <a:latin typeface="Courier"/>
              </a:rPr>
              <a:t>=</a:t>
            </a:r>
            <a:r>
              <a:rPr>
                <a:solidFill>
                  <a:srgbClr val="40A070"/>
                </a:solidFill>
                <a:latin typeface="Courier"/>
              </a:rPr>
              <a:t>4.0</a:t>
            </a:r>
            <a:r>
              <a:rPr>
                <a:solidFill>
                  <a:srgbClr val="666666"/>
                </a:solidFill>
                <a:latin typeface="Courier"/>
              </a:rPr>
              <a:t>*</a:t>
            </a:r>
            <a:r>
              <a:rPr>
                <a:latin typeface="Courier"/>
              </a:rPr>
              <a:t>pi</a:t>
            </a:r>
            <a:r>
              <a:rPr>
                <a:solidFill>
                  <a:srgbClr val="666666"/>
                </a:solidFill>
                <a:latin typeface="Courier"/>
              </a:rPr>
              <a:t>*</a:t>
            </a:r>
            <a:r>
              <a:rPr>
                <a:latin typeface="Courier"/>
              </a:rPr>
              <a:t>sigma</a:t>
            </a:r>
            <a:r>
              <a:rPr>
                <a:solidFill>
                  <a:srgbClr val="666666"/>
                </a:solidFill>
                <a:latin typeface="Courier"/>
              </a:rPr>
              <a:t>*</a:t>
            </a:r>
            <a:r>
              <a:rPr>
                <a:latin typeface="Courier"/>
              </a:rPr>
              <a:t>r</a:t>
            </a:r>
            <a:r>
              <a:rPr>
                <a:solidFill>
                  <a:srgbClr val="666666"/>
                </a:solidFill>
                <a:latin typeface="Courier"/>
              </a:rPr>
              <a:t>**</a:t>
            </a:r>
            <a:r>
              <a:rPr>
                <a:solidFill>
                  <a:srgbClr val="40A070"/>
                </a:solidFill>
                <a:latin typeface="Courier"/>
              </a:rPr>
              <a:t>2</a:t>
            </a:r>
            <a:r>
              <a:rPr>
                <a:solidFill>
                  <a:srgbClr val="666666"/>
                </a:solidFill>
                <a:latin typeface="Courier"/>
              </a:rPr>
              <a:t>*</a:t>
            </a:r>
            <a:r>
              <a:rPr>
                <a:latin typeface="Courier"/>
              </a:rPr>
              <a:t>T</a:t>
            </a:r>
            <a:r>
              <a:rPr>
                <a:solidFill>
                  <a:srgbClr val="666666"/>
                </a:solidFill>
                <a:latin typeface="Courier"/>
              </a:rPr>
              <a:t>**</a:t>
            </a:r>
            <a:r>
              <a:rPr>
                <a:solidFill>
                  <a:srgbClr val="40A070"/>
                </a:solidFill>
                <a:latin typeface="Courier"/>
              </a:rPr>
              <a:t>4</a:t>
            </a:r>
            <a:br/>
            <a:r>
              <a:rPr>
                <a:latin typeface="Courier"/>
              </a:rPr>
              <a:t>    </a:t>
            </a:r>
            <a:r>
              <a:rPr i="1">
                <a:solidFill>
                  <a:srgbClr val="60A0B0"/>
                </a:solidFill>
                <a:latin typeface="Courier"/>
              </a:rPr>
              <a:t>#L = 10**(log10(4.0*pi*sigma) + 2*log10(r) + 4*log10(T))</a:t>
            </a:r>
            <a:br/>
            <a:r>
              <a:rPr>
                <a:latin typeface="Courier"/>
              </a:rPr>
              <a:t>    plt.loglog(T,L, label</a:t>
            </a:r>
            <a:r>
              <a:rPr>
                <a:solidFill>
                  <a:srgbClr val="666666"/>
                </a:solidFill>
                <a:latin typeface="Courier"/>
              </a:rPr>
              <a:t>=</a:t>
            </a:r>
            <a:r>
              <a:rPr>
                <a:solidFill>
                  <a:srgbClr val="BB6688"/>
                </a:solidFill>
                <a:latin typeface="Courier"/>
              </a:rPr>
              <a:t>f'R=</a:t>
            </a:r>
            <a:r>
              <a:rPr>
                <a:solidFill>
                  <a:srgbClr val="4070A0"/>
                </a:solidFill>
                <a:latin typeface="Courier"/>
              </a:rPr>
              <a:t>{</a:t>
            </a:r>
            <a:r>
              <a:rPr>
                <a:latin typeface="Courier"/>
              </a:rPr>
              <a:t>r</a:t>
            </a:r>
            <a:r>
              <a:rPr>
                <a:solidFill>
                  <a:srgbClr val="4070A0"/>
                </a:solidFill>
                <a:latin typeface="Courier"/>
              </a:rPr>
              <a:t>:3.0e}</a:t>
            </a:r>
            <a:r>
              <a:rPr>
                <a:solidFill>
                  <a:srgbClr val="BB6688"/>
                </a:solidFill>
                <a:latin typeface="Courier"/>
              </a:rPr>
              <a:t> m'</a:t>
            </a:r>
            <a:r>
              <a:rPr>
                <a:latin typeface="Courier"/>
              </a:rPr>
              <a:t>)</a:t>
            </a:r>
            <a:br/>
            <a:r>
              <a:rPr>
                <a:latin typeface="Courier"/>
              </a:rPr>
              <a:t>    </a:t>
            </a:r>
            <a:r>
              <a:rPr i="1">
                <a:solidFill>
                  <a:srgbClr val="60A0B0"/>
                </a:solidFill>
                <a:latin typeface="Courier"/>
              </a:rPr>
              <a:t>#plt.plot(-log10(T), log10(L), label=f'r={r:3.0e} m')</a:t>
            </a:r>
            <a:br/>
            <a:r>
              <a:rPr>
                <a:latin typeface="Courier"/>
              </a:rPr>
              <a:t>    </a:t>
            </a:r>
            <a:br/>
            <a:r>
              <a:rPr>
                <a:latin typeface="Courier"/>
              </a:rPr>
              <a:t>plt.xlim(plt.xlim()[::</a:t>
            </a:r>
            <a:r>
              <a:rPr>
                <a:solidFill>
                  <a:srgbClr val="666666"/>
                </a:solidFill>
                <a:latin typeface="Courier"/>
              </a:rPr>
              <a:t>-</a:t>
            </a:r>
            <a:r>
              <a:rPr>
                <a:solidFill>
                  <a:srgbClr val="40A070"/>
                </a:solidFill>
                <a:latin typeface="Courier"/>
              </a:rPr>
              <a:t>1</a:t>
            </a:r>
            <a:r>
              <a:rPr>
                <a:latin typeface="Courier"/>
              </a:rPr>
              <a:t>])</a:t>
            </a:r>
            <a:br/>
            <a:r>
              <a:rPr>
                <a:latin typeface="Courier"/>
              </a:rPr>
              <a:t>plt.xlabel(</a:t>
            </a:r>
            <a:r>
              <a:rPr>
                <a:solidFill>
                  <a:srgbClr val="4070A0"/>
                </a:solidFill>
                <a:latin typeface="Courier"/>
              </a:rPr>
              <a:t>'$T$ [K]'</a:t>
            </a:r>
            <a:r>
              <a:rPr>
                <a:latin typeface="Courier"/>
              </a:rPr>
              <a:t>)</a:t>
            </a:r>
            <a:br/>
            <a:r>
              <a:rPr>
                <a:latin typeface="Courier"/>
              </a:rPr>
              <a:t>plt.ylabel(</a:t>
            </a:r>
            <a:r>
              <a:rPr>
                <a:solidFill>
                  <a:srgbClr val="4070A0"/>
                </a:solidFill>
                <a:latin typeface="Courier"/>
              </a:rPr>
              <a:t>'$L$ [W]'</a:t>
            </a:r>
            <a:r>
              <a:rPr>
                <a:latin typeface="Courier"/>
              </a:rPr>
              <a:t>)</a:t>
            </a:r>
            <a:br/>
            <a:r>
              <a:rPr>
                <a:latin typeface="Courier"/>
              </a:rPr>
              <a:t>plt.title(</a:t>
            </a:r>
            <a:r>
              <a:rPr>
                <a:solidFill>
                  <a:srgbClr val="4070A0"/>
                </a:solidFill>
                <a:latin typeface="Courier"/>
              </a:rPr>
              <a:t>'Luminosity - temperature'</a:t>
            </a:r>
            <a:r>
              <a:rPr>
                <a:latin typeface="Courier"/>
              </a:rPr>
              <a:t>)</a:t>
            </a:r>
            <a:br/>
            <a:r>
              <a:rPr>
                <a:latin typeface="Courier"/>
              </a:rPr>
              <a:t>plt.grid(</a:t>
            </a:r>
            <a:r>
              <a:rPr>
                <a:solidFill>
                  <a:srgbClr val="19177C"/>
                </a:solidFill>
                <a:latin typeface="Courier"/>
              </a:rPr>
              <a:t>True</a:t>
            </a:r>
            <a:r>
              <a:rPr>
                <a:latin typeface="Courier"/>
              </a:rPr>
              <a:t>,which</a:t>
            </a:r>
            <a:r>
              <a:rPr>
                <a:solidFill>
                  <a:srgbClr val="666666"/>
                </a:solidFill>
                <a:latin typeface="Courier"/>
              </a:rPr>
              <a:t>=</a:t>
            </a:r>
            <a:r>
              <a:rPr>
                <a:solidFill>
                  <a:srgbClr val="4070A0"/>
                </a:solidFill>
                <a:latin typeface="Courier"/>
              </a:rPr>
              <a:t>'both'</a:t>
            </a:r>
            <a:r>
              <a:rPr>
                <a:latin typeface="Courier"/>
              </a:rPr>
              <a:t>,alpha</a:t>
            </a:r>
            <a:r>
              <a:rPr>
                <a:solidFill>
                  <a:srgbClr val="666666"/>
                </a:solidFill>
                <a:latin typeface="Courier"/>
              </a:rPr>
              <a:t>=</a:t>
            </a:r>
            <a:r>
              <a:rPr>
                <a:solidFill>
                  <a:srgbClr val="40A070"/>
                </a:solidFill>
                <a:latin typeface="Courier"/>
              </a:rPr>
              <a:t>0.4</a:t>
            </a:r>
            <a:r>
              <a:rPr>
                <a:latin typeface="Courier"/>
              </a:rPr>
              <a:t>)</a:t>
            </a:r>
            <a:br/>
            <a:r>
              <a:rPr>
                <a:latin typeface="Courier"/>
              </a:rPr>
              <a:t>plt.legend()</a:t>
            </a:r>
            <a:r>
              <a:rPr>
                <a:solidFill>
                  <a:srgbClr val="666666"/>
                </a:solidFill>
                <a:latin typeface="Courier"/>
              </a:rPr>
              <a:t>;</a:t>
            </a:r>
          </a:p>
        </p:txBody>
      </p:sp>
      <p:pic>
        <p:nvPicPr>
          <p:cNvPr descr="SP1.2_-_Stellar_classification_slides_files/figure-pptx/fig-luminosity-temperature-fixedr-plot-output-1.png" id="0" name="Picture 1"/>
          <p:cNvPicPr>
            <a:picLocks noGrp="1" noChangeAspect="1"/>
          </p:cNvPicPr>
          <p:nvPr/>
        </p:nvPicPr>
        <p:blipFill>
          <a:blip r:embed="rId2"/>
          <a:stretch>
            <a:fillRect/>
          </a:stretch>
        </p:blipFill>
        <p:spPr bwMode="auto">
          <a:xfrm>
            <a:off x="3568700" y="749300"/>
            <a:ext cx="5105400" cy="2781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1: Log-log plot of luminosity vs temperature for different values of the radius 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We see that for each radius </a:t>
                </a:r>
                <a14:m>
                  <m:oMath xmlns:m="http://schemas.openxmlformats.org/officeDocument/2006/math">
                    <m:r>
                      <m:t>R</m:t>
                    </m:r>
                  </m:oMath>
                </a14:m>
                <a:r>
                  <a:rPr/>
                  <a:t> there is a straight line relationship when plotted on logarithmic axes.</a:t>
                </a:r>
              </a:p>
              <a:p>
                <a:pPr lvl="0" indent="0" marL="0">
                  <a:buNone/>
                </a:pPr>
                <a:r>
                  <a:rPr/>
                  <a:t>Lower radii lie on lines toward the bottom of the plot.</a:t>
                </a:r>
              </a:p>
              <a:p>
                <a:pPr lvl="0" indent="0" marL="0">
                  <a:buNone/>
                </a:pPr>
                <a:r>
                  <a:rPr/>
                  <a:t>What can we tell from this plot, and from the Stefan-Boltzmann law? - If two stars have the same radius (lie on the same coloured line in Figure 1), then the hotter one will have higher luminosity (the temperature increases from left to right in the plot) - If two stars have the same temperature (lie on the same line parallel to the y axis), then the larger one must be more luminous - If two stars have the same luminosity (lie on the same line parallel to the x axis), then the larger one is cooler.</a:t>
                </a:r>
              </a:p>
              <a:p>
                <a:pPr lvl="0" indent="0" marL="0">
                  <a:buNone/>
                </a:pPr>
                <a:r>
                  <a:rPr/>
                  <a:t>We know also that stars are not static, they change and evolve with time. This means that their luminosity, radius and temperature of a star are not always the same. This means that a star will move across the Luminosity-Temperature plot of Figure 1 during its lifetime.</a:t>
                </a:r>
              </a:p>
              <a:p>
                <a:pPr lvl="0" indent="0" marL="0">
                  <a:buNone/>
                </a:pPr>
                <a:r>
                  <a:rPr/>
                  <a:t>So where do stars fall on this plot?</a:t>
                </a:r>
              </a:p>
            </p:txBody>
          </p:sp>
        </mc:Choice>
      </mc:AlternateContent>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The Hertzsprung-Russell (H-R) diagram</a:t>
            </a:r>
          </a:p>
        </p:txBody>
      </p:sp>
      <p:sp>
        <p:nvSpPr>
          <p:cNvPr id="4" name="Text Placeholder 3"/>
          <p:cNvSpPr>
            <a:spLocks noGrp="1"/>
          </p:cNvSpPr>
          <p:nvPr>
            <p:ph idx="2" sz="half" type="body"/>
          </p:nvPr>
        </p:nvSpPr>
        <p:spPr/>
        <p:txBody>
          <a:bodyPr/>
          <a:lstStyle/>
          <a:p>
            <a:pPr lvl="0" indent="0" marL="0">
              <a:buNone/>
            </a:pPr>
            <a:r>
              <a:rPr/>
              <a:t>Two astronomers independently devised ways to represent catalogued stars on a diagram, based on their observed properties:</a:t>
            </a:r>
          </a:p>
          <a:p>
            <a:pPr lvl="0"/>
            <a:r>
              <a:rPr/>
              <a:t>Ejnar HERTZSPRUNG (Denmark 1873 – 1967)</a:t>
            </a:r>
          </a:p>
          <a:p>
            <a:pPr lvl="0"/>
            <a:r>
              <a:rPr/>
              <a:t>Henry Norris RUSSELL (USA, 1877 – 1957)</a:t>
            </a:r>
          </a:p>
          <a:p>
            <a:pPr lvl="0" indent="0" marL="0">
              <a:buNone/>
            </a:pPr>
            <a:r>
              <a:rPr/>
              <a:t>They constructed the plot now known as a Hertzsprung-Russell diagram, universally called an </a:t>
            </a:r>
            <a:r>
              <a:rPr b="1"/>
              <a:t>H-R diagram</a:t>
            </a:r>
            <a:r>
              <a:rPr/>
              <a:t> for short.</a:t>
            </a:r>
          </a:p>
        </p:txBody>
      </p:sp>
      <p:pic>
        <p:nvPicPr>
          <p:cNvPr descr="img/HR_LT_basic.png" id="0" name="Picture 1"/>
          <p:cNvPicPr>
            <a:picLocks noGrp="1" noChangeAspect="1"/>
          </p:cNvPicPr>
          <p:nvPr/>
        </p:nvPicPr>
        <p:blipFill>
          <a:blip r:embed="rId2"/>
          <a:stretch>
            <a:fillRect/>
          </a:stretch>
        </p:blipFill>
        <p:spPr bwMode="auto">
          <a:xfrm>
            <a:off x="3568700" y="393700"/>
            <a:ext cx="5105400" cy="3492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2: H-R diagram: Luminosity vs Temperature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Stars are found to cluster in distinct areas of the HR diagram</a:t>
            </a:r>
          </a:p>
          <a:p>
            <a:pPr lvl="0"/>
            <a:r>
              <a:rPr/>
              <a:t>80% to 90% of stars lie on a strip called the </a:t>
            </a:r>
            <a:r>
              <a:rPr b="1"/>
              <a:t>Main Sequence</a:t>
            </a:r>
          </a:p>
          <a:p>
            <a:pPr lvl="0"/>
            <a:r>
              <a:rPr/>
              <a:t>There are other branches of stars: </a:t>
            </a:r>
            <a:r>
              <a:rPr b="1"/>
              <a:t>White Dwarfs, Giants and Supergiants</a:t>
            </a:r>
          </a:p>
          <a:p>
            <a:pPr lvl="0"/>
            <a:r>
              <a:rPr/>
              <a:t>Remember that the temperature (x-axis) decreases as we go from left to right</a:t>
            </a:r>
          </a:p>
          <a:p>
            <a:pPr lvl="0"/>
            <a:r>
              <a:rPr/>
              <a:t>We use the H-R diagram to understand stellar evolution</a:t>
            </a:r>
          </a:p>
          <a:p>
            <a:pPr lvl="0" indent="0" marL="0">
              <a:buNone/>
            </a:pPr>
            <a:r>
              <a:rPr i="1"/>
              <a:t>Why are we justified in giving the names “dwarfs” and “giants” to these classes?</a:t>
            </a:r>
          </a:p>
          <a:p>
            <a:pPr lvl="0" indent="0" marL="0">
              <a:spcBef>
                <a:spcPts val="3000"/>
              </a:spcBef>
              <a:buNone/>
            </a:pPr>
            <a:r>
              <a:rPr b="1"/>
              <a:t>A real HR diagram</a:t>
            </a:r>
          </a:p>
        </p:txBody>
      </p:sp>
      <p:pic>
        <p:nvPicPr>
          <p:cNvPr descr="img/HR_Gaia.png" id="0" name="Picture 1"/>
          <p:cNvPicPr>
            <a:picLocks noGrp="1" noChangeAspect="1"/>
          </p:cNvPicPr>
          <p:nvPr/>
        </p:nvPicPr>
        <p:blipFill>
          <a:blip r:embed="rId2"/>
          <a:stretch>
            <a:fillRect/>
          </a:stretch>
        </p:blipFill>
        <p:spPr bwMode="auto">
          <a:xfrm>
            <a:off x="4178300" y="203200"/>
            <a:ext cx="3886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3: Gaia HR diagram. Image credit: Gaia Collaboration, </a:t>
            </a:r>
            <a:r>
              <a:rPr i="1"/>
              <a:t>Observational Hertzsprung-Russell diagrams</a:t>
            </a:r>
            <a:r>
              <a:rPr/>
              <a:t>, A&amp;A 616 (2018)</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a:r>
                  <a:rPr/>
                  <a:t>Over 1.3 billion stars contained in Gaia Data Release 2</a:t>
                </a:r>
              </a:p>
              <a:p>
                <a:pPr lvl="0"/>
                <a:r>
                  <a:rPr/>
                  <a:t>Note the colour scale is non-linear - white/yellow regions are more populated</a:t>
                </a:r>
              </a:p>
              <a:p>
                <a:pPr lvl="0"/>
                <a:r>
                  <a:rPr/>
                  <a:t>Axes are colour index (</a:t>
                </a:r>
                <a14:m>
                  <m:oMath xmlns:m="http://schemas.openxmlformats.org/officeDocument/2006/math">
                    <m:sSub>
                      <m:e>
                        <m:r>
                          <m:t>G</m:t>
                        </m:r>
                      </m:e>
                      <m:sub>
                        <m:r>
                          <m:t>B</m:t>
                        </m:r>
                        <m:r>
                          <m:t>P</m:t>
                        </m:r>
                      </m:sub>
                    </m:sSub>
                    <m:r>
                      <m:rPr>
                        <m:sty m:val="p"/>
                      </m:rPr>
                      <m:t>−</m:t>
                    </m:r>
                    <m:sSub>
                      <m:e>
                        <m:r>
                          <m:t>G</m:t>
                        </m:r>
                      </m:e>
                      <m:sub>
                        <m:r>
                          <m:t>R</m:t>
                        </m:r>
                        <m:r>
                          <m:t>P</m:t>
                        </m:r>
                      </m:sub>
                    </m:sSub>
                  </m:oMath>
                </a14:m>
                <a:r>
                  <a:rPr/>
                  <a:t> Blue - Red magnitude) vs absolute magnitude (</a:t>
                </a:r>
                <a14:m>
                  <m:oMath xmlns:m="http://schemas.openxmlformats.org/officeDocument/2006/math">
                    <m:sSub>
                      <m:e>
                        <m:r>
                          <m:t>M</m:t>
                        </m:r>
                      </m:e>
                      <m:sub>
                        <m:r>
                          <m:t>G</m:t>
                        </m:r>
                      </m:sub>
                    </m:sSub>
                  </m:oMath>
                </a14:m>
                <a:r>
                  <a:rPr/>
                  <a:t>): We know these are related to temperature and luminosity</a:t>
                </a:r>
              </a:p>
              <a:p>
                <a:pPr lvl="0"/>
                <a:r>
                  <a:rPr/>
                  <a:t>We can see the main sequence, giants, and white dwarfs clearly</a:t>
                </a:r>
              </a:p>
              <a:p>
                <a:pPr lvl="0"/>
                <a:r>
                  <a:rPr/>
                  <a:t>There are other less populated clusters too: we will see what they mean for stellar evolution</a:t>
                </a:r>
              </a:p>
              <a:p>
                <a:pPr lvl="0" indent="0" marL="0">
                  <a:buNone/>
                </a:pPr>
                <a:r>
                  <a:rPr/>
                  <a:t>Here is an annotated HR diagram showing temperature and luminosity along with magnitude and colour index.</a:t>
                </a:r>
              </a:p>
            </p:txBody>
          </p:sp>
        </mc:Choice>
      </mc:AlternateContent>
      <p:pic>
        <p:nvPicPr>
          <p:cNvPr descr="img/HR_L_CI.png" id="0" name="Picture 1"/>
          <p:cNvPicPr>
            <a:picLocks noGrp="1" noChangeAspect="1"/>
          </p:cNvPicPr>
          <p:nvPr/>
        </p:nvPicPr>
        <p:blipFill>
          <a:blip r:embed="rId2"/>
          <a:stretch>
            <a:fillRect/>
          </a:stretch>
        </p:blipFill>
        <p:spPr bwMode="auto">
          <a:xfrm>
            <a:off x="4419600" y="203200"/>
            <a:ext cx="3403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4: H-R diagram showing temperature and luminosity along with magnitude and colour index.</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Interpretation of the HR diagram</a:t>
            </a:r>
          </a:p>
          <a:p>
            <a:pPr lvl="0"/>
            <a:r>
              <a:rPr/>
              <a:t>Only certain combinations of luminosity and temperature are allowed</a:t>
            </a:r>
          </a:p>
          <a:p>
            <a:pPr lvl="0"/>
            <a:r>
              <a:rPr/>
              <a:t>The HR diagram shows stars with a wide range of ages</a:t>
            </a:r>
          </a:p>
          <a:p>
            <a:pPr lvl="0"/>
            <a:r>
              <a:rPr/>
              <a:t>Most stars sit on the main sequence</a:t>
            </a:r>
          </a:p>
          <a:p>
            <a:pPr lvl="0"/>
            <a:r>
              <a:rPr/>
              <a:t>Let’s assume that stars move around on the HR diagram, from one class to another, as they evolve</a:t>
            </a:r>
          </a:p>
          <a:p>
            <a:pPr lvl="0" indent="0" marL="0">
              <a:buNone/>
            </a:pPr>
            <a:r>
              <a:rPr/>
              <a:t>What does this tell us?</a:t>
            </a:r>
          </a:p>
          <a:p>
            <a:pPr lvl="0"/>
            <a:r>
              <a:rPr/>
              <a:t>We are looking at a snapshot of the stellar population</a:t>
            </a:r>
          </a:p>
          <a:p>
            <a:pPr lvl="0"/>
            <a:r>
              <a:rPr/>
              <a:t>Stars follow ‘tracks’ on the HR diagram over their lifetime</a:t>
            </a:r>
          </a:p>
          <a:p>
            <a:pPr lvl="0"/>
            <a:r>
              <a:rPr/>
              <a:t>Clusters in the HR diagram are stars at similar stages of their lives</a:t>
            </a:r>
          </a:p>
          <a:p>
            <a:pPr lvl="0"/>
            <a:r>
              <a:rPr/>
              <a:t>The number of stars in each part of the diagram is proportional to the duration of that stage of their evolution</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44</Words>
  <Application>Microsoft Macintosh PowerPoint</Application>
  <PresentationFormat>On-screen Show (16:9)</PresentationFormat>
  <Paragraphs>13</Paragraphs>
  <Slides>5</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STELLAR PHYSICS</vt:lpstr>
      <vt:lpstr>Slide Title</vt:lpstr>
      <vt:lpstr>Section header</vt:lpstr>
      <vt:lpstr>Slide Title for Two-Content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Classifying stars</dc:title>
  <dc:creator>Dr Rosaria Lena</dc:creator>
  <cp:keywords/>
  <dc:description>Lecture 4.</dc:description>
  <dcterms:created xsi:type="dcterms:W3CDTF">2023-12-21T11:00:46Z</dcterms:created>
  <dcterms:modified xsi:type="dcterms:W3CDTF">2023-12-21T11:00:46Z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title">
    <vt:lpwstr>email</vt:lpwstr>
  </property>
  <property fmtid="{D5CDD505-2E9C-101B-9397-08002B2CF9AE}" pid="3" name="affiliations">
    <vt:lpwstr/>
  </property>
  <property fmtid="{D5CDD505-2E9C-101B-9397-08002B2CF9AE}" pid="4" name="authors">
    <vt:lpwstr/>
  </property>
  <property fmtid="{D5CDD505-2E9C-101B-9397-08002B2CF9AE}" pid="5" name="biblio-config">
    <vt:lpwstr>True</vt:lpwstr>
  </property>
  <property fmtid="{D5CDD505-2E9C-101B-9397-08002B2CF9AE}" pid="6" name="by-affiliation">
    <vt:lpwstr/>
  </property>
  <property fmtid="{D5CDD505-2E9C-101B-9397-08002B2CF9AE}" pid="7" name="by-author">
    <vt:lpwstr/>
  </property>
  <property fmtid="{D5CDD505-2E9C-101B-9397-08002B2CF9AE}" pid="8" name="date">
    <vt:lpwstr>12/21/23</vt:lpwstr>
  </property>
  <property fmtid="{D5CDD505-2E9C-101B-9397-08002B2CF9AE}" pid="9" name="date-format">
    <vt:lpwstr>short</vt:lpwstr>
  </property>
  <property fmtid="{D5CDD505-2E9C-101B-9397-08002B2CF9AE}" pid="10" name="execute">
    <vt:lpwstr/>
  </property>
  <property fmtid="{D5CDD505-2E9C-101B-9397-08002B2CF9AE}" pid="11" name="header-includes">
    <vt:lpwstr/>
  </property>
  <property fmtid="{D5CDD505-2E9C-101B-9397-08002B2CF9AE}" pid="12" name="include-after">
    <vt:lpwstr/>
  </property>
  <property fmtid="{D5CDD505-2E9C-101B-9397-08002B2CF9AE}" pid="13" name="include-before">
    <vt:lpwstr/>
  </property>
  <property fmtid="{D5CDD505-2E9C-101B-9397-08002B2CF9AE}" pid="14" name="jupyter">
    <vt:lpwstr>python3</vt:lpwstr>
  </property>
  <property fmtid="{D5CDD505-2E9C-101B-9397-08002B2CF9AE}" pid="15" name="labels">
    <vt:lpwstr/>
  </property>
  <property fmtid="{D5CDD505-2E9C-101B-9397-08002B2CF9AE}" pid="16" name="title-block-banner">
    <vt:lpwstr>True</vt:lpwstr>
  </property>
  <property fmtid="{D5CDD505-2E9C-101B-9397-08002B2CF9AE}" pid="17" name="toc-title">
    <vt:lpwstr>Table of contents</vt:lpwstr>
  </property>
</Properties>
</file>